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3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p15="http://schemas.microsoft.com/office/powerpoint/2012/main"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"/>
  </p:notesMasterIdLst>
  <p:sldIdLst>
    <p:sldId id="2944" r:id="rId2"/>
    <p:sldId id="2945" r:id="rId3"/>
    <p:sldId id="2946" r:id="rId4"/>
  </p:sldIdLst>
  <p:sldSz cx="12192000" cy="6858000"/>
  <p:notesSz cx="6858000" cy="9144000"/>
  <p:defaultTextStyle>
    <a:defPPr>
      <a:defRPr lang="x-non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F324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6FCCA15-7248-FE66-1E9A-0550513485DD}" v="6" dt="2021-07-23T12:33:28.325"/>
    <p1510:client id="{5A62A999-0025-EF93-0D85-1C946087ECA6}" v="131" dt="2021-07-23T10:59:44.024"/>
    <p1510:client id="{75982612-5E60-9EF5-7612-14EC4AA5BD1A}" v="2" dt="2021-07-23T13:02:37.396"/>
    <p1510:client id="{D383F507-165F-3AE5-C858-F90C78E8E536}" v="2" dt="2021-07-23T07:33:36.24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6197"/>
  </p:normalViewPr>
  <p:slideViewPr>
    <p:cSldViewPr snapToGrid="0" snapToObjects="1">
      <p:cViewPr varScale="1">
        <p:scale>
          <a:sx n="106" d="100"/>
          <a:sy n="106" d="100"/>
        </p:scale>
        <p:origin x="37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notesMaster" Target="notesMasters/notesMaster1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Živilė Naužemienė" userId="S::zivile.nauzemiene@mruni.eu::bd8cf3aa-7c0a-461f-ba82-1fc8d10be57d" providerId="AD" clId="Web-{D383F507-165F-3AE5-C858-F90C78E8E536}"/>
    <pc:docChg chg="modSld">
      <pc:chgData name="Živilė Naužemienė" userId="S::zivile.nauzemiene@mruni.eu::bd8cf3aa-7c0a-461f-ba82-1fc8d10be57d" providerId="AD" clId="Web-{D383F507-165F-3AE5-C858-F90C78E8E536}" dt="2021-07-23T07:33:36.249" v="3" actId="14100"/>
      <pc:docMkLst>
        <pc:docMk/>
      </pc:docMkLst>
      <pc:sldChg chg="modSp">
        <pc:chgData name="Živilė Naužemienė" userId="S::zivile.nauzemiene@mruni.eu::bd8cf3aa-7c0a-461f-ba82-1fc8d10be57d" providerId="AD" clId="Web-{D383F507-165F-3AE5-C858-F90C78E8E536}" dt="2021-07-23T07:33:36.249" v="3" actId="14100"/>
        <pc:sldMkLst>
          <pc:docMk/>
          <pc:sldMk cId="174167792" sldId="2946"/>
        </pc:sldMkLst>
        <pc:spChg chg="mod">
          <ac:chgData name="Živilė Naužemienė" userId="S::zivile.nauzemiene@mruni.eu::bd8cf3aa-7c0a-461f-ba82-1fc8d10be57d" providerId="AD" clId="Web-{D383F507-165F-3AE5-C858-F90C78E8E536}" dt="2021-07-23T07:33:36.249" v="3" actId="14100"/>
          <ac:spMkLst>
            <pc:docMk/>
            <pc:sldMk cId="174167792" sldId="2946"/>
            <ac:spMk id="20" creationId="{4CF451DD-33DC-A34C-8286-A2A6EC6403A2}"/>
          </ac:spMkLst>
        </pc:spChg>
        <pc:graphicFrameChg chg="mod">
          <ac:chgData name="Živilė Naužemienė" userId="S::zivile.nauzemiene@mruni.eu::bd8cf3aa-7c0a-461f-ba82-1fc8d10be57d" providerId="AD" clId="Web-{D383F507-165F-3AE5-C858-F90C78E8E536}" dt="2021-07-23T07:33:34.812" v="2" actId="14100"/>
          <ac:graphicFrameMkLst>
            <pc:docMk/>
            <pc:sldMk cId="174167792" sldId="2946"/>
            <ac:graphicFrameMk id="23" creationId="{87F85549-BBE1-EC43-93D4-ADD876CA8419}"/>
          </ac:graphicFrameMkLst>
        </pc:graphicFrameChg>
      </pc:sldChg>
    </pc:docChg>
  </pc:docChgLst>
  <pc:docChgLst>
    <pc:chgData name="Živilė Naužemienė" userId="S::zivile.nauzemiene@mruni.eu::bd8cf3aa-7c0a-461f-ba82-1fc8d10be57d" providerId="AD" clId="Web-{5A62A999-0025-EF93-0D85-1C946087ECA6}"/>
    <pc:docChg chg="modSld">
      <pc:chgData name="Živilė Naužemienė" userId="S::zivile.nauzemiene@mruni.eu::bd8cf3aa-7c0a-461f-ba82-1fc8d10be57d" providerId="AD" clId="Web-{5A62A999-0025-EF93-0D85-1C946087ECA6}" dt="2021-07-23T10:59:44.024" v="70" actId="20577"/>
      <pc:docMkLst>
        <pc:docMk/>
      </pc:docMkLst>
      <pc:sldChg chg="modSp">
        <pc:chgData name="Živilė Naužemienė" userId="S::zivile.nauzemiene@mruni.eu::bd8cf3aa-7c0a-461f-ba82-1fc8d10be57d" providerId="AD" clId="Web-{5A62A999-0025-EF93-0D85-1C946087ECA6}" dt="2021-07-23T10:42:46.687" v="50" actId="20577"/>
        <pc:sldMkLst>
          <pc:docMk/>
          <pc:sldMk cId="1225972121" sldId="2944"/>
        </pc:sldMkLst>
        <pc:spChg chg="mod">
          <ac:chgData name="Živilė Naužemienė" userId="S::zivile.nauzemiene@mruni.eu::bd8cf3aa-7c0a-461f-ba82-1fc8d10be57d" providerId="AD" clId="Web-{5A62A999-0025-EF93-0D85-1C946087ECA6}" dt="2021-07-23T10:42:46.687" v="50" actId="20577"/>
          <ac:spMkLst>
            <pc:docMk/>
            <pc:sldMk cId="1225972121" sldId="2944"/>
            <ac:spMk id="279" creationId="{00000000-0000-0000-0000-000000000000}"/>
          </ac:spMkLst>
        </pc:spChg>
      </pc:sldChg>
      <pc:sldChg chg="modSp">
        <pc:chgData name="Živilė Naužemienė" userId="S::zivile.nauzemiene@mruni.eu::bd8cf3aa-7c0a-461f-ba82-1fc8d10be57d" providerId="AD" clId="Web-{5A62A999-0025-EF93-0D85-1C946087ECA6}" dt="2021-07-23T10:58:46.976" v="65" actId="20577"/>
        <pc:sldMkLst>
          <pc:docMk/>
          <pc:sldMk cId="1090319222" sldId="2945"/>
        </pc:sldMkLst>
        <pc:spChg chg="mod">
          <ac:chgData name="Živilė Naužemienė" userId="S::zivile.nauzemiene@mruni.eu::bd8cf3aa-7c0a-461f-ba82-1fc8d10be57d" providerId="AD" clId="Web-{5A62A999-0025-EF93-0D85-1C946087ECA6}" dt="2021-07-23T10:58:46.976" v="65" actId="20577"/>
          <ac:spMkLst>
            <pc:docMk/>
            <pc:sldMk cId="1090319222" sldId="2945"/>
            <ac:spMk id="7" creationId="{3F13E9BB-648B-6545-8AA2-000BDC31CB97}"/>
          </ac:spMkLst>
        </pc:spChg>
        <pc:spChg chg="mod">
          <ac:chgData name="Živilė Naužemienė" userId="S::zivile.nauzemiene@mruni.eu::bd8cf3aa-7c0a-461f-ba82-1fc8d10be57d" providerId="AD" clId="Web-{5A62A999-0025-EF93-0D85-1C946087ECA6}" dt="2021-07-23T10:56:01.893" v="52" actId="20577"/>
          <ac:spMkLst>
            <pc:docMk/>
            <pc:sldMk cId="1090319222" sldId="2945"/>
            <ac:spMk id="121" creationId="{00000000-0000-0000-0000-000000000000}"/>
          </ac:spMkLst>
        </pc:spChg>
      </pc:sldChg>
      <pc:sldChg chg="modSp">
        <pc:chgData name="Živilė Naužemienė" userId="S::zivile.nauzemiene@mruni.eu::bd8cf3aa-7c0a-461f-ba82-1fc8d10be57d" providerId="AD" clId="Web-{5A62A999-0025-EF93-0D85-1C946087ECA6}" dt="2021-07-23T10:59:44.024" v="70" actId="20577"/>
        <pc:sldMkLst>
          <pc:docMk/>
          <pc:sldMk cId="174167792" sldId="2946"/>
        </pc:sldMkLst>
        <pc:spChg chg="mod">
          <ac:chgData name="Živilė Naužemienė" userId="S::zivile.nauzemiene@mruni.eu::bd8cf3aa-7c0a-461f-ba82-1fc8d10be57d" providerId="AD" clId="Web-{5A62A999-0025-EF93-0D85-1C946087ECA6}" dt="2021-07-23T10:58:55.476" v="69" actId="20577"/>
          <ac:spMkLst>
            <pc:docMk/>
            <pc:sldMk cId="174167792" sldId="2946"/>
            <ac:spMk id="7" creationId="{3F13E9BB-648B-6545-8AA2-000BDC31CB97}"/>
          </ac:spMkLst>
        </pc:spChg>
        <pc:spChg chg="mod">
          <ac:chgData name="Živilė Naužemienė" userId="S::zivile.nauzemiene@mruni.eu::bd8cf3aa-7c0a-461f-ba82-1fc8d10be57d" providerId="AD" clId="Web-{5A62A999-0025-EF93-0D85-1C946087ECA6}" dt="2021-07-23T10:59:44.024" v="70" actId="20577"/>
          <ac:spMkLst>
            <pc:docMk/>
            <pc:sldMk cId="174167792" sldId="2946"/>
            <ac:spMk id="121" creationId="{00000000-0000-0000-0000-000000000000}"/>
          </ac:spMkLst>
        </pc:spChg>
      </pc:sldChg>
    </pc:docChg>
  </pc:docChgLst>
  <pc:docChgLst>
    <pc:chgData name="Živilė Naužemienė" userId="S::zivile.nauzemiene@mruni.eu::bd8cf3aa-7c0a-461f-ba82-1fc8d10be57d" providerId="AD" clId="Web-{75982612-5E60-9EF5-7612-14EC4AA5BD1A}"/>
    <pc:docChg chg="modSld">
      <pc:chgData name="Živilė Naužemienė" userId="S::zivile.nauzemiene@mruni.eu::bd8cf3aa-7c0a-461f-ba82-1fc8d10be57d" providerId="AD" clId="Web-{75982612-5E60-9EF5-7612-14EC4AA5BD1A}" dt="2021-07-23T13:02:37.396" v="3"/>
      <pc:docMkLst>
        <pc:docMk/>
      </pc:docMkLst>
      <pc:sldChg chg="addSp delSp modSp">
        <pc:chgData name="Živilė Naužemienė" userId="S::zivile.nauzemiene@mruni.eu::bd8cf3aa-7c0a-461f-ba82-1fc8d10be57d" providerId="AD" clId="Web-{75982612-5E60-9EF5-7612-14EC4AA5BD1A}" dt="2021-07-23T13:02:37.396" v="3"/>
        <pc:sldMkLst>
          <pc:docMk/>
          <pc:sldMk cId="1090319222" sldId="2945"/>
        </pc:sldMkLst>
        <pc:spChg chg="add del">
          <ac:chgData name="Živilė Naužemienė" userId="S::zivile.nauzemiene@mruni.eu::bd8cf3aa-7c0a-461f-ba82-1fc8d10be57d" providerId="AD" clId="Web-{75982612-5E60-9EF5-7612-14EC4AA5BD1A}" dt="2021-07-23T13:02:37.396" v="3"/>
          <ac:spMkLst>
            <pc:docMk/>
            <pc:sldMk cId="1090319222" sldId="2945"/>
            <ac:spMk id="2" creationId="{6ABFB1E6-9DF5-4302-8ADC-64DC09D06D05}"/>
          </ac:spMkLst>
        </pc:spChg>
        <pc:graphicFrameChg chg="mod">
          <ac:chgData name="Živilė Naužemienė" userId="S::zivile.nauzemiene@mruni.eu::bd8cf3aa-7c0a-461f-ba82-1fc8d10be57d" providerId="AD" clId="Web-{75982612-5E60-9EF5-7612-14EC4AA5BD1A}" dt="2021-07-23T13:01:50.911" v="1" actId="1076"/>
          <ac:graphicFrameMkLst>
            <pc:docMk/>
            <pc:sldMk cId="1090319222" sldId="2945"/>
            <ac:graphicFrameMk id="19" creationId="{DDBA9911-8F1C-4734-9FE0-E22BDFF6460E}"/>
          </ac:graphicFrameMkLst>
        </pc:graphicFrameChg>
      </pc:sldChg>
    </pc:docChg>
  </pc:docChgLst>
  <pc:docChgLst>
    <pc:chgData name="Živilė Naužemienė" userId="S::zivile.nauzemiene@mruni.eu::bd8cf3aa-7c0a-461f-ba82-1fc8d10be57d" providerId="AD" clId="Web-{16FCCA15-7248-FE66-1E9A-0550513485DD}"/>
    <pc:docChg chg="modSld">
      <pc:chgData name="Živilė Naužemienė" userId="S::zivile.nauzemiene@mruni.eu::bd8cf3aa-7c0a-461f-ba82-1fc8d10be57d" providerId="AD" clId="Web-{16FCCA15-7248-FE66-1E9A-0550513485DD}" dt="2021-07-23T12:33:27.387" v="1" actId="20577"/>
      <pc:docMkLst>
        <pc:docMk/>
      </pc:docMkLst>
      <pc:sldChg chg="modSp">
        <pc:chgData name="Živilė Naužemienė" userId="S::zivile.nauzemiene@mruni.eu::bd8cf3aa-7c0a-461f-ba82-1fc8d10be57d" providerId="AD" clId="Web-{16FCCA15-7248-FE66-1E9A-0550513485DD}" dt="2021-07-23T12:33:13.106" v="0" actId="20577"/>
        <pc:sldMkLst>
          <pc:docMk/>
          <pc:sldMk cId="1090319222" sldId="2945"/>
        </pc:sldMkLst>
        <pc:spChg chg="mod">
          <ac:chgData name="Živilė Naužemienė" userId="S::zivile.nauzemiene@mruni.eu::bd8cf3aa-7c0a-461f-ba82-1fc8d10be57d" providerId="AD" clId="Web-{16FCCA15-7248-FE66-1E9A-0550513485DD}" dt="2021-07-23T12:33:13.106" v="0" actId="20577"/>
          <ac:spMkLst>
            <pc:docMk/>
            <pc:sldMk cId="1090319222" sldId="2945"/>
            <ac:spMk id="7" creationId="{3F13E9BB-648B-6545-8AA2-000BDC31CB97}"/>
          </ac:spMkLst>
        </pc:spChg>
      </pc:sldChg>
      <pc:sldChg chg="modSp">
        <pc:chgData name="Živilė Naužemienė" userId="S::zivile.nauzemiene@mruni.eu::bd8cf3aa-7c0a-461f-ba82-1fc8d10be57d" providerId="AD" clId="Web-{16FCCA15-7248-FE66-1E9A-0550513485DD}" dt="2021-07-23T12:33:27.387" v="1" actId="20577"/>
        <pc:sldMkLst>
          <pc:docMk/>
          <pc:sldMk cId="174167792" sldId="2946"/>
        </pc:sldMkLst>
        <pc:spChg chg="mod">
          <ac:chgData name="Živilė Naužemienė" userId="S::zivile.nauzemiene@mruni.eu::bd8cf3aa-7c0a-461f-ba82-1fc8d10be57d" providerId="AD" clId="Web-{16FCCA15-7248-FE66-1E9A-0550513485DD}" dt="2021-07-23T12:33:27.387" v="1" actId="20577"/>
          <ac:spMkLst>
            <pc:docMk/>
            <pc:sldMk cId="174167792" sldId="2946"/>
            <ac:spMk id="7" creationId="{3F13E9BB-648B-6545-8AA2-000BDC31CB97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mc="http://schemas.openxmlformats.org/markup-compatibility/2006" xmlns:c14="http://schemas.microsoft.com/office/drawing/2007/8/2/chart" xmlns:c16="http://schemas.microsoft.com/office/drawing/2014/chart" xmlns:c15="http://schemas.microsoft.com/office/drawing/2012/chart"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/>
                </a:solidFill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defRPr>
            </a:pPr>
            <a:r>
              <a:rPr lang="lt-LT" dirty="0"/>
              <a:t>Iš viso respondentų</a:t>
            </a:r>
            <a:r>
              <a:rPr lang="en-US" dirty="0"/>
              <a:t>: 238</a:t>
            </a:r>
          </a:p>
        </c:rich>
      </c:tx>
      <c:layout>
        <c:manualLayout>
          <c:xMode val="edge"/>
          <c:yMode val="edge"/>
          <c:x val="0.2735702350775171"/>
          <c:y val="3.102795526780799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/>
              </a:solidFill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defRPr>
          </a:pPr>
          <a:endParaRPr lang="lt-LT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0884082018493108"/>
          <c:y val="0.23442532468097776"/>
          <c:w val="0.79467596438577226"/>
          <c:h val="0.4961208915385325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ser>
          <c:idx val="0"/>
          <c:order val="0"/>
          <c:tx>
            <c:strRef>
              <c:f>Hárok1!$B$1</c:f>
              <c:strCache>
                <c:ptCount val="1"/>
                <c:pt idx="0">
                  <c:v>-</c:v>
                </c:pt>
              </c:strCache>
            </c:strRef>
          </c:tx>
          <c:dPt>
            <c:idx val="0"/>
            <c:bubble3D val="0"/>
            <c:spPr>
              <a:solidFill>
                <a:srgbClr val="DA212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C670-43A7-804E-71E03DADB35D}"/>
              </c:ext>
            </c:extLst>
          </c:dPt>
          <c:dPt>
            <c:idx val="1"/>
            <c:bubble3D val="0"/>
            <c:spPr>
              <a:solidFill>
                <a:srgbClr val="F2652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C670-43A7-804E-71E03DADB35D}"/>
              </c:ext>
            </c:extLst>
          </c:dPt>
          <c:dPt>
            <c:idx val="2"/>
            <c:bubble3D val="0"/>
            <c:spPr>
              <a:solidFill>
                <a:srgbClr val="FAA41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C670-43A7-804E-71E03DADB35D}"/>
              </c:ext>
            </c:extLst>
          </c:dPt>
          <c:dPt>
            <c:idx val="3"/>
            <c:bubble3D val="0"/>
            <c:spPr>
              <a:solidFill>
                <a:schemeClr val="bg2">
                  <a:lumMod val="2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C670-43A7-804E-71E03DADB35D}"/>
              </c:ext>
            </c:extLst>
          </c:dPt>
          <c:dPt>
            <c:idx val="4"/>
            <c:bubble3D val="0"/>
            <c:spPr>
              <a:solidFill>
                <a:schemeClr val="bg2">
                  <a:lumMod val="5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C670-43A7-804E-71E03DADB35D}"/>
              </c:ext>
            </c:extLst>
          </c:dPt>
          <c:dPt>
            <c:idx val="5"/>
            <c:bubble3D val="0"/>
            <c:spPr>
              <a:solidFill>
                <a:schemeClr val="bg2">
                  <a:lumMod val="7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C670-43A7-804E-71E03DADB35D}"/>
              </c:ext>
            </c:extLst>
          </c:dPt>
          <c:dLbls>
            <c:dLbl>
              <c:idx val="0"/>
              <c:tx>
                <c:rich>
                  <a:bodyPr/>
                  <a:lstStyle/>
                  <a:p>
                    <a:fld id="{FC6E4D83-C9B3-4700-8C8D-FA86FE2F8C82}" type="VALUE">
                      <a:rPr lang="en-US">
                        <a:solidFill>
                          <a:schemeClr val="tx1"/>
                        </a:solidFill>
                      </a:rPr>
                      <a:pPr/>
                      <a:t>[REIKŠMĖ]</a:t>
                    </a:fld>
                    <a:endParaRPr lang="lt-LT"/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C670-43A7-804E-71E03DADB35D}"/>
                </c:ext>
              </c:extLst>
            </c:dLbl>
            <c:dLbl>
              <c:idx val="4"/>
              <c:layout>
                <c:manualLayout>
                  <c:x val="4.7713593472426999E-2"/>
                  <c:y val="-2.4411779925952993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C670-43A7-804E-71E03DADB35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Hárok1!$A$2:$A$7</c:f>
              <c:strCache>
                <c:ptCount val="6"/>
                <c:pt idx="0">
                  <c:v>Visiškai sutinku</c:v>
                </c:pt>
                <c:pt idx="1">
                  <c:v>Iš dalies sutinku</c:v>
                </c:pt>
                <c:pt idx="2">
                  <c:v>Neturiu nuomonės</c:v>
                </c:pt>
                <c:pt idx="3">
                  <c:v>Esu linkęs (-usi) nesutikti</c:v>
                </c:pt>
                <c:pt idx="4">
                  <c:v>Visiškai nesutinku</c:v>
                </c:pt>
                <c:pt idx="5">
                  <c:v>Neatsakė</c:v>
                </c:pt>
              </c:strCache>
            </c:strRef>
          </c:cat>
          <c:val>
            <c:numRef>
              <c:f>Hárok1!$B$2:$B$7</c:f>
              <c:numCache>
                <c:formatCode>0%</c:formatCode>
                <c:ptCount val="6"/>
                <c:pt idx="0">
                  <c:v>0.77</c:v>
                </c:pt>
                <c:pt idx="1">
                  <c:v>0.08</c:v>
                </c:pt>
                <c:pt idx="2">
                  <c:v>0.03</c:v>
                </c:pt>
                <c:pt idx="3">
                  <c:v>0.04</c:v>
                </c:pt>
                <c:pt idx="4">
                  <c:v>0.03</c:v>
                </c:pt>
                <c:pt idx="5">
                  <c:v>0.05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C670-43A7-804E-71E03DADB35D}"/>
            </c:ext>
          </c:extLst>
        </c:ser>
      </c:pie3D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Segoe UI Semilight" panose="020B0402040204020203" pitchFamily="34" charset="0"/>
              <a:ea typeface="+mn-ea"/>
              <a:cs typeface="Segoe UI Semilight" panose="020B0402040204020203" pitchFamily="34" charset="0"/>
            </a:defRPr>
          </a:pPr>
          <a:endParaRPr lang="lt-L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hart2.xml><?xml version="1.0" encoding="utf-8"?>
<c:chartSpace xmlns:mc="http://schemas.openxmlformats.org/markup-compatibility/2006" xmlns:c14="http://schemas.microsoft.com/office/drawing/2007/8/2/chart" xmlns:c16="http://schemas.microsoft.com/office/drawing/2014/chart" xmlns:c15="http://schemas.microsoft.com/office/drawing/2012/chart"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/>
                </a:solidFill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defRPr>
            </a:pPr>
            <a:r>
              <a:rPr lang="lt-LT" dirty="0"/>
              <a:t>Iš viso respondentų</a:t>
            </a:r>
            <a:r>
              <a:rPr lang="en-US" dirty="0"/>
              <a:t>:</a:t>
            </a:r>
            <a:r>
              <a:rPr lang="en-US" baseline="0" dirty="0"/>
              <a:t> 238</a:t>
            </a:r>
            <a:endParaRPr lang="en-US" dirty="0"/>
          </a:p>
        </c:rich>
      </c:tx>
      <c:layout>
        <c:manualLayout>
          <c:xMode val="edge"/>
          <c:yMode val="edge"/>
          <c:x val="0.2735702350775171"/>
          <c:y val="3.562377799064117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/>
              </a:solidFill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defRPr>
          </a:pPr>
          <a:endParaRPr lang="lt-LT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0884082018493108"/>
          <c:y val="0.23442532468097776"/>
          <c:w val="0.79467596438577226"/>
          <c:h val="0.4961208915385325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ser>
          <c:idx val="0"/>
          <c:order val="0"/>
          <c:tx>
            <c:strRef>
              <c:f>Hárok1!$B$1</c:f>
              <c:strCache>
                <c:ptCount val="1"/>
                <c:pt idx="0">
                  <c:v>-</c:v>
                </c:pt>
              </c:strCache>
            </c:strRef>
          </c:tx>
          <c:dPt>
            <c:idx val="0"/>
            <c:bubble3D val="0"/>
            <c:spPr>
              <a:solidFill>
                <a:srgbClr val="DA212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3BAE-4209-A45C-1FF93BA1EE42}"/>
              </c:ext>
            </c:extLst>
          </c:dPt>
          <c:dPt>
            <c:idx val="1"/>
            <c:bubble3D val="0"/>
            <c:spPr>
              <a:solidFill>
                <a:srgbClr val="F2652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3BAE-4209-A45C-1FF93BA1EE42}"/>
              </c:ext>
            </c:extLst>
          </c:dPt>
          <c:dPt>
            <c:idx val="2"/>
            <c:bubble3D val="0"/>
            <c:spPr>
              <a:solidFill>
                <a:srgbClr val="FAA41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3BAE-4209-A45C-1FF93BA1EE42}"/>
              </c:ext>
            </c:extLst>
          </c:dPt>
          <c:dPt>
            <c:idx val="3"/>
            <c:bubble3D val="0"/>
            <c:spPr>
              <a:solidFill>
                <a:schemeClr val="bg2">
                  <a:lumMod val="2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3BAE-4209-A45C-1FF93BA1EE42}"/>
              </c:ext>
            </c:extLst>
          </c:dPt>
          <c:dPt>
            <c:idx val="4"/>
            <c:bubble3D val="0"/>
            <c:spPr>
              <a:solidFill>
                <a:schemeClr val="bg2">
                  <a:lumMod val="5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3BAE-4209-A45C-1FF93BA1EE42}"/>
              </c:ext>
            </c:extLst>
          </c:dPt>
          <c:dPt>
            <c:idx val="5"/>
            <c:bubble3D val="0"/>
            <c:spPr>
              <a:solidFill>
                <a:schemeClr val="bg2">
                  <a:lumMod val="7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3BAE-4209-A45C-1FF93BA1EE42}"/>
              </c:ext>
            </c:extLst>
          </c:dPt>
          <c:dLbls>
            <c:dLbl>
              <c:idx val="4"/>
              <c:layout>
                <c:manualLayout>
                  <c:x val="4.4293167659038964E-2"/>
                  <c:y val="-1.9815957203119825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3BAE-4209-A45C-1FF93BA1EE4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Hárok1!$A$2:$A$7</c:f>
              <c:strCache>
                <c:ptCount val="6"/>
                <c:pt idx="0">
                  <c:v>Visiškai sutinku</c:v>
                </c:pt>
                <c:pt idx="1">
                  <c:v>Iš dalies sutinku</c:v>
                </c:pt>
                <c:pt idx="2">
                  <c:v>Neturiu nuomonės</c:v>
                </c:pt>
                <c:pt idx="3">
                  <c:v>Esu linkęs (-usi) nesutikti</c:v>
                </c:pt>
                <c:pt idx="4">
                  <c:v>Visiškai nesutinku</c:v>
                </c:pt>
                <c:pt idx="5">
                  <c:v>Neatsakė</c:v>
                </c:pt>
              </c:strCache>
            </c:strRef>
          </c:cat>
          <c:val>
            <c:numRef>
              <c:f>Hárok1!$B$2:$B$7</c:f>
              <c:numCache>
                <c:formatCode>0%</c:formatCode>
                <c:ptCount val="6"/>
                <c:pt idx="0">
                  <c:v>0.78</c:v>
                </c:pt>
                <c:pt idx="1">
                  <c:v>0.09</c:v>
                </c:pt>
                <c:pt idx="2">
                  <c:v>0.01</c:v>
                </c:pt>
                <c:pt idx="3">
                  <c:v>0.05</c:v>
                </c:pt>
                <c:pt idx="4">
                  <c:v>0.03</c:v>
                </c:pt>
                <c:pt idx="5">
                  <c:v>0.03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3BAE-4209-A45C-1FF93BA1EE42}"/>
            </c:ext>
          </c:extLst>
        </c:ser>
      </c:pie3D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Segoe UI Semilight" panose="020B0402040204020203" pitchFamily="34" charset="0"/>
              <a:ea typeface="+mn-ea"/>
              <a:cs typeface="Segoe UI Semilight" panose="020B0402040204020203" pitchFamily="34" charset="0"/>
            </a:defRPr>
          </a:pPr>
          <a:endParaRPr lang="lt-L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hart3.xml><?xml version="1.0" encoding="utf-8"?>
<c:chartSpace xmlns:mc="http://schemas.openxmlformats.org/markup-compatibility/2006" xmlns:c14="http://schemas.microsoft.com/office/drawing/2007/8/2/chart" xmlns:c16="http://schemas.microsoft.com/office/drawing/2014/chart" xmlns:c15="http://schemas.microsoft.com/office/drawing/2012/chart"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/>
                </a:solidFill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defRPr>
            </a:pPr>
            <a:r>
              <a:rPr lang="lt-LT" dirty="0"/>
              <a:t>Iš viso respondentų</a:t>
            </a:r>
            <a:r>
              <a:rPr lang="en-US" dirty="0"/>
              <a:t>: 16</a:t>
            </a:r>
          </a:p>
        </c:rich>
      </c:tx>
      <c:layout>
        <c:manualLayout>
          <c:xMode val="edge"/>
          <c:yMode val="edge"/>
          <c:x val="0.28041108670429316"/>
          <c:y val="3.102795526780799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/>
              </a:solidFill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defRPr>
          </a:pPr>
          <a:endParaRPr lang="lt-LT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0884082018493108"/>
          <c:y val="0.23442532468097776"/>
          <c:w val="0.79467596438577226"/>
          <c:h val="0.4961208915385325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ser>
          <c:idx val="0"/>
          <c:order val="0"/>
          <c:tx>
            <c:strRef>
              <c:f>Hárok1!$B$1</c:f>
              <c:strCache>
                <c:ptCount val="1"/>
                <c:pt idx="0">
                  <c:v>-</c:v>
                </c:pt>
              </c:strCache>
            </c:strRef>
          </c:tx>
          <c:dPt>
            <c:idx val="0"/>
            <c:bubble3D val="0"/>
            <c:spPr>
              <a:solidFill>
                <a:srgbClr val="DA212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70C9-ED4C-BC25-D6FFF2541BD1}"/>
              </c:ext>
            </c:extLst>
          </c:dPt>
          <c:dPt>
            <c:idx val="1"/>
            <c:bubble3D val="0"/>
            <c:spPr>
              <a:solidFill>
                <a:srgbClr val="F2652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70C9-ED4C-BC25-D6FFF2541BD1}"/>
              </c:ext>
            </c:extLst>
          </c:dPt>
          <c:dPt>
            <c:idx val="2"/>
            <c:bubble3D val="0"/>
            <c:spPr>
              <a:solidFill>
                <a:srgbClr val="FAA41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70C9-ED4C-BC25-D6FFF2541BD1}"/>
              </c:ext>
            </c:extLst>
          </c:dPt>
          <c:dPt>
            <c:idx val="3"/>
            <c:bubble3D val="0"/>
            <c:spPr>
              <a:solidFill>
                <a:schemeClr val="bg2">
                  <a:lumMod val="2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70C9-ED4C-BC25-D6FFF2541BD1}"/>
              </c:ext>
            </c:extLst>
          </c:dPt>
          <c:dPt>
            <c:idx val="4"/>
            <c:bubble3D val="0"/>
            <c:spPr>
              <a:solidFill>
                <a:schemeClr val="bg2">
                  <a:lumMod val="5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70C9-ED4C-BC25-D6FFF2541BD1}"/>
              </c:ext>
            </c:extLst>
          </c:dPt>
          <c:dPt>
            <c:idx val="5"/>
            <c:bubble3D val="0"/>
            <c:spPr>
              <a:solidFill>
                <a:schemeClr val="bg2">
                  <a:lumMod val="7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70C9-ED4C-BC25-D6FFF2541BD1}"/>
              </c:ext>
            </c:extLst>
          </c:dPt>
          <c:dLbls>
            <c:dLbl>
              <c:idx val="4"/>
              <c:layout>
                <c:manualLayout>
                  <c:x val="5.1133968355287891E-2"/>
                  <c:y val="7.210033203733722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70C9-ED4C-BC25-D6FFF2541BD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Hárok1!$A$2:$A$7</c:f>
              <c:strCache>
                <c:ptCount val="6"/>
                <c:pt idx="0">
                  <c:v>Visiškai sutinku</c:v>
                </c:pt>
                <c:pt idx="1">
                  <c:v>Iš dalies sutinku</c:v>
                </c:pt>
                <c:pt idx="2">
                  <c:v>Neturiu nuomonės</c:v>
                </c:pt>
                <c:pt idx="3">
                  <c:v>Esu linkęs (-usi) nesutikti</c:v>
                </c:pt>
                <c:pt idx="4">
                  <c:v>Visiškai nesutinku</c:v>
                </c:pt>
                <c:pt idx="5">
                  <c:v>Neatsakė</c:v>
                </c:pt>
              </c:strCache>
            </c:strRef>
          </c:cat>
          <c:val>
            <c:numRef>
              <c:f>Hárok1!$B$2:$B$7</c:f>
              <c:numCache>
                <c:formatCode>0%</c:formatCode>
                <c:ptCount val="6"/>
                <c:pt idx="0">
                  <c:v>0.5</c:v>
                </c:pt>
                <c:pt idx="1">
                  <c:v>0.25</c:v>
                </c:pt>
                <c:pt idx="2">
                  <c:v/>
                </c:pt>
                <c:pt idx="3">
                  <c:v>0.12</c:v>
                </c:pt>
                <c:pt idx="4">
                  <c:v>0.12</c:v>
                </c:pt>
                <c:pt idx="5">
                  <c:v/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70C9-ED4C-BC25-D6FFF2541BD1}"/>
            </c:ext>
          </c:extLst>
        </c:ser>
      </c:pie3D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Segoe UI Semilight" panose="020B0402040204020203" pitchFamily="34" charset="0"/>
              <a:ea typeface="+mn-ea"/>
              <a:cs typeface="Segoe UI Semilight" panose="020B0402040204020203" pitchFamily="34" charset="0"/>
            </a:defRPr>
          </a:pPr>
          <a:endParaRPr lang="lt-L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hart4.xml><?xml version="1.0" encoding="utf-8"?>
<c:chartSpace xmlns:mc="http://schemas.openxmlformats.org/markup-compatibility/2006" xmlns:c14="http://schemas.microsoft.com/office/drawing/2007/8/2/chart" xmlns:c16="http://schemas.microsoft.com/office/drawing/2014/chart" xmlns:c15="http://schemas.microsoft.com/office/drawing/2012/chart"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/>
                </a:solidFill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defRPr>
            </a:pPr>
            <a:r>
              <a:rPr lang="lt-LT" dirty="0"/>
              <a:t>Iš viso respondentų</a:t>
            </a:r>
            <a:r>
              <a:rPr lang="en-US" dirty="0"/>
              <a:t>:</a:t>
            </a:r>
            <a:r>
              <a:rPr lang="sk-SK" dirty="0"/>
              <a:t> </a:t>
            </a:r>
            <a:r>
              <a:rPr lang="en-US" dirty="0"/>
              <a:t>16</a:t>
            </a:r>
          </a:p>
        </c:rich>
      </c:tx>
      <c:layout>
        <c:manualLayout>
          <c:xMode val="edge"/>
          <c:yMode val="edge"/>
          <c:x val="0.28041108670429316"/>
          <c:y val="3.102795526780799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/>
              </a:solidFill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defRPr>
          </a:pPr>
          <a:endParaRPr lang="lt-LT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0884082018493108"/>
          <c:y val="0.23442532468097776"/>
          <c:w val="0.79467596438577226"/>
          <c:h val="0.4961208915385325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ser>
          <c:idx val="0"/>
          <c:order val="0"/>
          <c:tx>
            <c:strRef>
              <c:f>Hárok1!$B$1</c:f>
              <c:strCache>
                <c:ptCount val="1"/>
                <c:pt idx="0">
                  <c:v>-</c:v>
                </c:pt>
              </c:strCache>
            </c:strRef>
          </c:tx>
          <c:dPt>
            <c:idx val="0"/>
            <c:bubble3D val="0"/>
            <c:spPr>
              <a:solidFill>
                <a:srgbClr val="DA212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48F9-5149-9118-4E9195D6395A}"/>
              </c:ext>
            </c:extLst>
          </c:dPt>
          <c:dPt>
            <c:idx val="1"/>
            <c:bubble3D val="0"/>
            <c:spPr>
              <a:solidFill>
                <a:srgbClr val="F2652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48F9-5149-9118-4E9195D6395A}"/>
              </c:ext>
            </c:extLst>
          </c:dPt>
          <c:dPt>
            <c:idx val="2"/>
            <c:bubble3D val="0"/>
            <c:spPr>
              <a:solidFill>
                <a:srgbClr val="FAA41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48F9-5149-9118-4E9195D6395A}"/>
              </c:ext>
            </c:extLst>
          </c:dPt>
          <c:dPt>
            <c:idx val="3"/>
            <c:bubble3D val="0"/>
            <c:spPr>
              <a:solidFill>
                <a:schemeClr val="bg2">
                  <a:lumMod val="2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48F9-5149-9118-4E9195D6395A}"/>
              </c:ext>
            </c:extLst>
          </c:dPt>
          <c:dPt>
            <c:idx val="4"/>
            <c:bubble3D val="0"/>
            <c:spPr>
              <a:solidFill>
                <a:schemeClr val="bg2">
                  <a:lumMod val="5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48F9-5149-9118-4E9195D6395A}"/>
              </c:ext>
            </c:extLst>
          </c:dPt>
          <c:dPt>
            <c:idx val="5"/>
            <c:bubble3D val="0"/>
            <c:spPr>
              <a:solidFill>
                <a:schemeClr val="bg2">
                  <a:lumMod val="7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48F9-5149-9118-4E9195D6395A}"/>
              </c:ext>
            </c:extLst>
          </c:dPt>
          <c:dLbls>
            <c:dLbl>
              <c:idx val="4"/>
              <c:layout>
                <c:manualLayout>
                  <c:x val="5.1133968355287891E-2"/>
                  <c:y val="7.210033203733722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48F9-5149-9118-4E9195D6395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Hárok1!$A$2:$A$7</c:f>
              <c:strCache>
                <c:ptCount val="6"/>
                <c:pt idx="0">
                  <c:v>Visiškai sutinku</c:v>
                </c:pt>
                <c:pt idx="1">
                  <c:v>Iš dalies sutinku</c:v>
                </c:pt>
                <c:pt idx="2">
                  <c:v>Neturiu nuomonės</c:v>
                </c:pt>
                <c:pt idx="3">
                  <c:v>Esu linkęs (-usi) nesutikti</c:v>
                </c:pt>
                <c:pt idx="4">
                  <c:v>Visiškai nesutinku</c:v>
                </c:pt>
                <c:pt idx="5">
                  <c:v>Neatsakė</c:v>
                </c:pt>
              </c:strCache>
            </c:strRef>
          </c:cat>
          <c:val>
            <c:numRef>
              <c:f>Hárok1!$B$2:$B$7</c:f>
              <c:numCache>
                <c:formatCode>0%</c:formatCode>
                <c:ptCount val="6"/>
                <c:pt idx="0">
                  <c:v>0.44</c:v>
                </c:pt>
                <c:pt idx="1">
                  <c:v>0.44</c:v>
                </c:pt>
                <c:pt idx="2">
                  <c:v/>
                </c:pt>
                <c:pt idx="3">
                  <c:v/>
                </c:pt>
                <c:pt idx="4">
                  <c:v>0.12</c:v>
                </c:pt>
                <c:pt idx="5">
                  <c:v/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48F9-5149-9118-4E9195D6395A}"/>
            </c:ext>
          </c:extLst>
        </c:ser>
      </c:pie3D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Segoe UI Semilight" panose="020B0402040204020203" pitchFamily="34" charset="0"/>
              <a:ea typeface="+mn-ea"/>
              <a:cs typeface="Segoe UI Semilight" panose="020B0402040204020203" pitchFamily="34" charset="0"/>
            </a:defRPr>
          </a:pPr>
          <a:endParaRPr lang="lt-L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x-non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BCED2B-9977-EF41-A5D6-F19F609580B7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x-non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x-non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1F1E8C-AAED-C54E-8B91-05A08683F927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9311747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t-L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8728DA-FFC5-4DA6-A5C9-BEF1548AE1E0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735955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>
              <a:cs typeface="Calibri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8728DA-FFC5-4DA6-A5C9-BEF1548AE1E0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693659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>
              <a:cs typeface="Calibri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8728DA-FFC5-4DA6-A5C9-BEF1548AE1E0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533017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510D8A-BDAB-A643-A2F6-3DEBC2A5565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89E9B4A-110F-374D-AB86-8F275423A3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82348D-120C-B14F-AD3B-EC68FDBDEE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F2395C-D950-E644-9C8E-70761D3F10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9CB85D-9396-ED4C-90D5-5347D066AA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7139534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0A4F8C-F112-0448-B790-1A8F90F652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5B7C6B4-4D7D-354E-9D1E-669FB9513A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A87FE3-45E6-0B4D-B34F-F8CC805D5C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DDC4CF-62A5-7146-A41C-9030E732E6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426798-E1C4-2943-B41C-167E7F4EAF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5012990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D139663-1060-604B-BF9B-C09ABD558FF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B06B84C-6BEF-CD41-BBEC-2C7C5448EB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DDA693-B5F9-3542-ABA9-49155BD0C2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F3E073-1415-B945-9674-544CF04621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F86367-283B-F64B-B1FE-0BDA7620A0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9403527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Mai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3">
            <a:extLst>
              <a:ext uri="{FF2B5EF4-FFF2-40B4-BE49-F238E27FC236}">
                <a16:creationId xmlns:a16="http://schemas.microsoft.com/office/drawing/2014/main" id="{E756EAFC-9D0D-8145-9B84-DC447C034311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3429000"/>
          </a:xfrm>
          <a:prstGeom prst="rect">
            <a:avLst/>
          </a:prstGeom>
          <a:solidFill>
            <a:schemeClr val="bg2"/>
          </a:solidFill>
        </p:spPr>
        <p:txBody>
          <a:bodyPr anchor="ctr"/>
          <a:lstStyle>
            <a:lvl1pPr>
              <a:defRPr sz="1400">
                <a:solidFill>
                  <a:schemeClr val="bg2"/>
                </a:solidFill>
              </a:defRPr>
            </a:lvl1pPr>
          </a:lstStyle>
          <a:p>
            <a:r>
              <a:rPr lang="en-US"/>
              <a:t>Insert Your Image</a:t>
            </a:r>
          </a:p>
        </p:txBody>
      </p:sp>
    </p:spTree>
    <p:extLst>
      <p:ext uri="{BB962C8B-B14F-4D97-AF65-F5344CB8AC3E}">
        <p14:creationId xmlns:p14="http://schemas.microsoft.com/office/powerpoint/2010/main" val="1534106088"/>
      </p:ext>
    </p:extLst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&amp; Subtitle cop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2"/>
          <p:cNvSpPr>
            <a:spLocks noGrp="1"/>
          </p:cNvSpPr>
          <p:nvPr>
            <p:ph type="pic" sz="quarter" idx="10" hasCustomPrompt="1"/>
          </p:nvPr>
        </p:nvSpPr>
        <p:spPr>
          <a:xfrm>
            <a:off x="73075" y="11426952"/>
            <a:ext cx="1740106" cy="1740631"/>
          </a:xfrm>
          <a:gradFill flip="none" rotWithShape="1">
            <a:gsLst>
              <a:gs pos="0">
                <a:srgbClr val="D3DBFD"/>
              </a:gs>
              <a:gs pos="100000">
                <a:schemeClr val="accent1">
                  <a:lumMod val="40000"/>
                  <a:lumOff val="60000"/>
                </a:schemeClr>
              </a:gs>
            </a:gsLst>
            <a:lin ang="2700000" scaled="1"/>
            <a:tileRect/>
          </a:gradFill>
        </p:spPr>
        <p:txBody>
          <a:bodyPr/>
          <a:lstStyle>
            <a:lvl1pPr marL="0" indent="0" algn="ctr">
              <a:buNone/>
              <a:defRPr baseline="0">
                <a:solidFill>
                  <a:schemeClr val="bg1"/>
                </a:solidFill>
                <a:latin typeface="Montserrat" charset="0"/>
                <a:ea typeface="Montserrat" charset="0"/>
                <a:cs typeface="Montserrat" charset="0"/>
              </a:defRPr>
            </a:lvl1pPr>
          </a:lstStyle>
          <a:p>
            <a:r>
              <a:rPr lang="en-US"/>
              <a:t>DROP IMAGE</a:t>
            </a:r>
            <a:br>
              <a:rPr lang="en-US"/>
            </a:br>
            <a:r>
              <a:rPr lang="en-US"/>
              <a:t>HERE</a:t>
            </a:r>
          </a:p>
        </p:txBody>
      </p:sp>
      <p:sp>
        <p:nvSpPr>
          <p:cNvPr id="10" name="Picture Placeholder 2"/>
          <p:cNvSpPr>
            <a:spLocks noGrp="1"/>
          </p:cNvSpPr>
          <p:nvPr>
            <p:ph type="pic" sz="quarter" idx="11" hasCustomPrompt="1"/>
          </p:nvPr>
        </p:nvSpPr>
        <p:spPr>
          <a:xfrm>
            <a:off x="3020491" y="11426952"/>
            <a:ext cx="1740106" cy="1740631"/>
          </a:xfrm>
          <a:prstGeom prst="ellipse">
            <a:avLst/>
          </a:prstGeom>
          <a:gradFill flip="none" rotWithShape="1">
            <a:gsLst>
              <a:gs pos="0">
                <a:srgbClr val="D3DBFD"/>
              </a:gs>
              <a:gs pos="100000">
                <a:schemeClr val="accent1">
                  <a:lumMod val="40000"/>
                  <a:lumOff val="60000"/>
                </a:schemeClr>
              </a:gs>
            </a:gsLst>
            <a:lin ang="2700000" scaled="1"/>
            <a:tileRect/>
          </a:gradFill>
        </p:spPr>
        <p:txBody>
          <a:bodyPr/>
          <a:lstStyle>
            <a:lvl1pPr marL="0" marR="0" indent="0" algn="ctr" defTabSz="292100" eaLnBrk="1" fontAlgn="auto" latinLnBrk="0" hangingPunct="1">
              <a:lnSpc>
                <a:spcPct val="100000"/>
              </a:lnSpc>
              <a:spcBef>
                <a:spcPts val="2100"/>
              </a:spcBef>
              <a:spcAft>
                <a:spcPts val="0"/>
              </a:spcAft>
              <a:buClrTx/>
              <a:buSzPct val="75000"/>
              <a:buFontTx/>
              <a:buNone/>
              <a:tabLst/>
              <a:defRPr>
                <a:solidFill>
                  <a:schemeClr val="bg1"/>
                </a:solidFill>
                <a:latin typeface="Montserrat" charset="0"/>
                <a:ea typeface="Montserrat" charset="0"/>
                <a:cs typeface="Montserrat" charset="0"/>
              </a:defRPr>
            </a:lvl1pPr>
          </a:lstStyle>
          <a:p>
            <a:r>
              <a:rPr lang="en-US"/>
              <a:t>DROP IMAGE</a:t>
            </a:r>
            <a:br>
              <a:rPr lang="en-US"/>
            </a:br>
            <a:r>
              <a:rPr lang="en-US"/>
              <a:t>HERE</a:t>
            </a:r>
          </a:p>
        </p:txBody>
      </p:sp>
      <p:sp>
        <p:nvSpPr>
          <p:cNvPr id="11" name="Picture Placeholder 2"/>
          <p:cNvSpPr>
            <a:spLocks noGrp="1"/>
          </p:cNvSpPr>
          <p:nvPr>
            <p:ph type="pic" sz="quarter" idx="12" hasCustomPrompt="1"/>
          </p:nvPr>
        </p:nvSpPr>
        <p:spPr>
          <a:xfrm>
            <a:off x="5967907" y="11576304"/>
            <a:ext cx="1740106" cy="1740631"/>
          </a:xfrm>
          <a:gradFill flip="none" rotWithShape="1">
            <a:gsLst>
              <a:gs pos="0">
                <a:srgbClr val="D3DBFD"/>
              </a:gs>
              <a:gs pos="100000">
                <a:schemeClr val="accent1">
                  <a:lumMod val="40000"/>
                  <a:lumOff val="60000"/>
                </a:schemeClr>
              </a:gs>
            </a:gsLst>
            <a:lin ang="2700000" scaled="1"/>
            <a:tileRect/>
          </a:gradFill>
        </p:spPr>
        <p:txBody>
          <a:bodyPr/>
          <a:lstStyle>
            <a:lvl1pPr marL="0" indent="0" algn="ctr">
              <a:buNone/>
              <a:defRPr baseline="0">
                <a:solidFill>
                  <a:schemeClr val="bg1"/>
                </a:solidFill>
                <a:latin typeface="Montserrat" charset="0"/>
                <a:ea typeface="Montserrat" charset="0"/>
                <a:cs typeface="Montserrat" charset="0"/>
              </a:defRPr>
            </a:lvl1pPr>
          </a:lstStyle>
          <a:p>
            <a:r>
              <a:rPr lang="en-US"/>
              <a:t>DROP IMAGE</a:t>
            </a:r>
            <a:br>
              <a:rPr lang="en-US"/>
            </a:br>
            <a:r>
              <a:rPr lang="en-US"/>
              <a:t>HERE</a:t>
            </a:r>
          </a:p>
        </p:txBody>
      </p:sp>
    </p:spTree>
    <p:extLst>
      <p:ext uri="{BB962C8B-B14F-4D97-AF65-F5344CB8AC3E}">
        <p14:creationId xmlns:p14="http://schemas.microsoft.com/office/powerpoint/2010/main" val="3853965786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CAAED3-6C04-6B4E-8703-71CC568880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B97439-3613-A547-B652-F2D7641F4F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061F0C-B3AF-4C45-B02C-DFC14F31DE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662FCD-87C0-B04C-9730-A0807F91AF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4F8DD1-A50D-1243-98AD-1D6A988804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796813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087685-87AD-E34A-B566-B62E929B5B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CD2C13-6F1C-4446-827F-FA4B64AEA6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AB84F6-47D6-A149-88C8-32756660E9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CD9EF1-0181-7B4C-8ABC-AB3FBCAED1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1B4D3B-66C0-D542-ADBC-5523CB7FBB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4822007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CB2791-D770-E247-B4CF-81F508FD69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5A3771-1E6A-BB48-9A15-DCA90E99E9F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50AEC33-F3F1-D943-AA65-D2A08461C4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11268FE-DE16-FA48-AA9E-016FEBC125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4F74A8-45EE-104F-8FC8-926C0D1C7A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0253CB-2DA4-D54E-803D-4C037DF633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2048812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487C91-74AD-6640-B203-FB89815E32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132D974-C324-A44F-B904-FE9F58E937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28DFC82-8AB1-9244-8548-2CE2D21EB1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81A6DB4-69E5-9744-9C52-79E636E3F9E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E23C127-65AA-AE49-B244-A94CC08C49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FB0D56C-1CE6-1E4F-8870-DF46EB1524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1547A91-42F1-ED49-A546-67DABE208F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C2D7733-9F6F-DA44-BBDF-08F78EAED6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41987888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25BCD-BB02-1A4B-B0ED-831696D23F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DDB6DED-6CEA-D64C-AB2A-D98C361292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B5FEFEE-EE3A-F641-BD0F-D74941F0BE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0009A4F-6580-FD4A-9AC9-749D139486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1330335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901D38A-6CBC-E54A-AA93-8B967C8963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2DD8E33-F3C8-EE4B-A7F9-B03E9A22B8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9227FAD-231E-7F48-B0C0-E28451557B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9551947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166739-45F9-3649-876E-AB8C275393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B534AC-5348-C741-9D50-356D366D0E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7B18D58-FDFC-2648-A9A9-D1F3C662DF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6C09A8D-EC8F-3443-90B6-6C37B64309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C0D1607-462A-6246-92F8-4E3AB1848D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CC1DBC3-9C73-4541-8287-4CF900E768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5846392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32E80E-078B-EB42-930F-6BC92478A4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766F75C-F88F-7E4E-963C-357314222AD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x-non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861EB08-A0F0-324A-8F8B-8433C444C1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17FCF9F-1CE7-1645-AC4F-5C4D2DBC41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FE1F9D9-C87E-6F48-B7A0-3DD03F00B6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AF91C87-F16C-F34F-8A14-B5A3B6AE4E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1541339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C0D0127-27C7-2F4B-B4D0-9776C63431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0FE4B1-D4AF-3848-A276-242E585C5B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740237-7052-744B-93B7-D7E5ABCECE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478511-4844-6344-B19A-11D5F161819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6DA1A1-26CB-C846-9A99-35F83B08A1D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4690645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1" r:id="rId12"/>
    <p:sldLayoutId id="2147483662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x-non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5" Type="http://schemas.openxmlformats.org/officeDocument/2006/relationships/chart" Target="../charts/chart2.xml"/><Relationship Id="rId4" Type="http://schemas.openxmlformats.org/officeDocument/2006/relationships/chart" Target="../charts/char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5" Type="http://schemas.openxmlformats.org/officeDocument/2006/relationships/chart" Target="../charts/chart4.xml"/><Relationship Id="rId4" Type="http://schemas.openxmlformats.org/officeDocument/2006/relationships/chart" Target="../charts/chart3.xml"/></Relationships>
</file>

<file path=ppt/slides/slide1.xml><?xml version="1.0" encoding="utf-8"?>
<p:sld xmlns:a16="http://schemas.microsoft.com/office/drawing/2014/main" xmlns:ma14="http://schemas.microsoft.com/office/mac/drawingml/2011/main" xmlns:a14="http://schemas.microsoft.com/office/drawing/2010/main" xmlns:p14="http://schemas.microsoft.com/office/powerpoint/2010/main" xmlns:mc="http://schemas.openxmlformats.org/markup-compatibility/2006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4A3FF96C-9997-402C-87EF-19801FDFB9DE}"/>
              </a:ext>
            </a:extLst>
          </p:cNvPr>
          <p:cNvGrpSpPr/>
          <p:nvPr/>
        </p:nvGrpSpPr>
        <p:grpSpPr>
          <a:xfrm>
            <a:off x="545165" y="148788"/>
            <a:ext cx="5422742" cy="5070515"/>
            <a:chOff x="1700074" y="219755"/>
            <a:chExt cx="10845483" cy="10141030"/>
          </a:xfrm>
        </p:grpSpPr>
        <p:sp>
          <p:nvSpPr>
            <p:cNvPr id="262" name="Shape 262"/>
            <p:cNvSpPr/>
            <p:nvPr/>
          </p:nvSpPr>
          <p:spPr>
            <a:xfrm rot="12804342">
              <a:off x="5889600" y="2675149"/>
              <a:ext cx="6655957" cy="76856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ln w="38100">
              <a:solidFill>
                <a:srgbClr val="FFFFFF">
                  <a:alpha val="21364"/>
                </a:srgbClr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63" name="Shape 263"/>
            <p:cNvSpPr/>
            <p:nvPr/>
          </p:nvSpPr>
          <p:spPr>
            <a:xfrm>
              <a:off x="6677830" y="289721"/>
              <a:ext cx="3470913" cy="64775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6983" y="0"/>
                  </a:moveTo>
                  <a:lnTo>
                    <a:pt x="0" y="9437"/>
                  </a:lnTo>
                  <a:lnTo>
                    <a:pt x="21600" y="21600"/>
                  </a:lnTo>
                  <a:lnTo>
                    <a:pt x="17879" y="14017"/>
                  </a:lnTo>
                </a:path>
              </a:pathLst>
            </a:custGeom>
            <a:ln w="25400">
              <a:solidFill>
                <a:srgbClr val="FFFFFF">
                  <a:alpha val="29020"/>
                </a:srgbClr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 algn="l">
                <a:lnSpc>
                  <a:spcPct val="110000"/>
                </a:lnSpc>
                <a:defRPr sz="2700">
                  <a:latin typeface="Lato Regular"/>
                  <a:ea typeface="Lato Regular"/>
                  <a:cs typeface="Lato Regular"/>
                  <a:sym typeface="Lato Regular"/>
                </a:defRPr>
              </a:pPr>
              <a:endParaRPr sz="1350"/>
            </a:p>
          </p:txBody>
        </p:sp>
        <p:sp>
          <p:nvSpPr>
            <p:cNvPr id="264" name="Shape 264"/>
            <p:cNvSpPr/>
            <p:nvPr/>
          </p:nvSpPr>
          <p:spPr>
            <a:xfrm>
              <a:off x="2107114" y="942455"/>
              <a:ext cx="4730177" cy="66057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15000" y="6527"/>
                  </a:lnTo>
                  <a:lnTo>
                    <a:pt x="20446" y="8628"/>
                  </a:lnTo>
                  <a:lnTo>
                    <a:pt x="5100" y="21600"/>
                  </a:lnTo>
                  <a:lnTo>
                    <a:pt x="21600" y="20939"/>
                  </a:lnTo>
                </a:path>
              </a:pathLst>
            </a:custGeom>
            <a:ln w="25400">
              <a:solidFill>
                <a:srgbClr val="FFFFFF">
                  <a:alpha val="29020"/>
                </a:srgbClr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 algn="l">
                <a:lnSpc>
                  <a:spcPct val="110000"/>
                </a:lnSpc>
                <a:defRPr sz="2700">
                  <a:latin typeface="Lato Regular"/>
                  <a:ea typeface="Lato Regular"/>
                  <a:cs typeface="Lato Regular"/>
                  <a:sym typeface="Lato Regular"/>
                </a:defRPr>
              </a:pPr>
              <a:endParaRPr sz="1350"/>
            </a:p>
          </p:txBody>
        </p:sp>
        <p:sp>
          <p:nvSpPr>
            <p:cNvPr id="265" name="Shape 265"/>
            <p:cNvSpPr/>
            <p:nvPr/>
          </p:nvSpPr>
          <p:spPr>
            <a:xfrm>
              <a:off x="3140255" y="362269"/>
              <a:ext cx="6335682" cy="68306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1371" y="0"/>
                  </a:moveTo>
                  <a:lnTo>
                    <a:pt x="0" y="12465"/>
                  </a:lnTo>
                  <a:lnTo>
                    <a:pt x="13730" y="21600"/>
                  </a:lnTo>
                  <a:lnTo>
                    <a:pt x="21600" y="12731"/>
                  </a:lnTo>
                  <a:lnTo>
                    <a:pt x="11371" y="0"/>
                  </a:lnTo>
                  <a:close/>
                </a:path>
              </a:pathLst>
            </a:custGeom>
            <a:ln w="25400">
              <a:solidFill>
                <a:srgbClr val="FFFFFF"/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 algn="l">
                <a:lnSpc>
                  <a:spcPct val="110000"/>
                </a:lnSpc>
                <a:defRPr sz="2700">
                  <a:latin typeface="Lato Regular"/>
                  <a:ea typeface="Lato Regular"/>
                  <a:cs typeface="Lato Regular"/>
                  <a:sym typeface="Lato Regular"/>
                </a:defRPr>
              </a:pPr>
              <a:endParaRPr sz="1350"/>
            </a:p>
          </p:txBody>
        </p:sp>
        <p:sp>
          <p:nvSpPr>
            <p:cNvPr id="266" name="Shape 266"/>
            <p:cNvSpPr/>
            <p:nvPr/>
          </p:nvSpPr>
          <p:spPr>
            <a:xfrm rot="12804342">
              <a:off x="8462646" y="6116743"/>
              <a:ext cx="1509863" cy="17434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ln w="38100">
              <a:solidFill>
                <a:srgbClr val="FFFFFF"/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72" name="Shape 272"/>
            <p:cNvSpPr/>
            <p:nvPr/>
          </p:nvSpPr>
          <p:spPr>
            <a:xfrm rot="12804342">
              <a:off x="6435978" y="7118955"/>
              <a:ext cx="1148790" cy="13265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D08C8E">
                    <a:shade val="30000"/>
                    <a:satMod val="115000"/>
                  </a:srgbClr>
                </a:gs>
                <a:gs pos="50000">
                  <a:srgbClr val="D08C8E">
                    <a:shade val="67500"/>
                    <a:satMod val="115000"/>
                  </a:srgbClr>
                </a:gs>
                <a:gs pos="100000">
                  <a:srgbClr val="D08C8E">
                    <a:shade val="100000"/>
                    <a:satMod val="115000"/>
                  </a:srgbClr>
                </a:gs>
              </a:gsLst>
              <a:path path="circle">
                <a:fillToRect l="100000" b="100000"/>
              </a:path>
              <a:tileRect t="-100000" r="-100000"/>
            </a:gradFill>
            <a:ln w="12700"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73" name="Shape 273"/>
            <p:cNvSpPr/>
            <p:nvPr/>
          </p:nvSpPr>
          <p:spPr>
            <a:xfrm rot="12804342">
              <a:off x="2782945" y="4031308"/>
              <a:ext cx="626809" cy="7237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solidFill>
              <a:srgbClr val="B7B7B7"/>
            </a:solidFill>
            <a:ln w="12700"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74" name="Shape 274"/>
            <p:cNvSpPr/>
            <p:nvPr/>
          </p:nvSpPr>
          <p:spPr>
            <a:xfrm rot="15800889">
              <a:off x="9216498" y="4158529"/>
              <a:ext cx="406456" cy="4693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solidFill>
              <a:srgbClr val="FFE07D"/>
            </a:solidFill>
            <a:ln w="12700"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75" name="Shape 275"/>
            <p:cNvSpPr/>
            <p:nvPr/>
          </p:nvSpPr>
          <p:spPr>
            <a:xfrm rot="15800889">
              <a:off x="6311289" y="188315"/>
              <a:ext cx="406456" cy="4693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solidFill>
              <a:srgbClr val="FFC000"/>
            </a:solidFill>
            <a:ln w="12700"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33" name="Shape 276"/>
            <p:cNvSpPr/>
            <p:nvPr/>
          </p:nvSpPr>
          <p:spPr>
            <a:xfrm rot="12804342">
              <a:off x="1700074" y="5144781"/>
              <a:ext cx="2782388" cy="29466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ln w="38100">
              <a:solidFill>
                <a:srgbClr val="E55158"/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</p:grpSp>
      <p:sp>
        <p:nvSpPr>
          <p:cNvPr id="279" name="Shape 279"/>
          <p:cNvSpPr/>
          <p:nvPr/>
        </p:nvSpPr>
        <p:spPr>
          <a:xfrm>
            <a:off x="3920800" y="3222941"/>
            <a:ext cx="7958087" cy="1180131"/>
          </a:xfrm>
          <a:prstGeom prst="rect">
            <a:avLst/>
          </a:prstGeom>
          <a:ln w="12700">
            <a:miter lim="400000"/>
          </a:ln>
          <a:effectLst>
            <a:outerShdw blurRad="12700" dist="15247" dir="5400000" rotWithShape="0">
              <a:srgbClr val="000000">
                <a:alpha val="2268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35719" tIns="35719" rIns="35719" bIns="35719" anchor="ctr">
            <a:spAutoFit/>
          </a:bodyPr>
          <a:lstStyle>
            <a:lvl1pPr algn="l">
              <a:defRPr sz="7600" spc="-152">
                <a:latin typeface="+mn-lt"/>
                <a:ea typeface="+mn-ea"/>
                <a:cs typeface="+mn-cs"/>
                <a:sym typeface="Lato Light"/>
              </a:defRPr>
            </a:lvl1pPr>
          </a:lstStyle>
          <a:p>
            <a:pPr algn="ctr"/>
            <a:r>
              <a:rPr lang="en-US" sz="2400" i="1" spc="0" dirty="0">
                <a:ln w="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Verslo</a:t>
            </a:r>
            <a:r>
              <a:rPr lang="lt-LT" sz="2400" i="1" spc="0" dirty="0">
                <a:ln w="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 </a:t>
            </a:r>
            <a:r>
              <a:rPr lang="lt-LT" sz="2400" spc="0" dirty="0">
                <a:ln w="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krypties </a:t>
            </a:r>
            <a:r>
              <a:rPr lang="en-US" sz="2400" spc="0" dirty="0">
                <a:ln w="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magistrantūros</a:t>
            </a:r>
            <a:r>
              <a:rPr lang="lt-LT" sz="2400" spc="0" dirty="0">
                <a:ln w="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 studijų programos </a:t>
            </a:r>
            <a:r>
              <a:rPr lang="en-US" sz="2400" i="1" spc="0" dirty="0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Verslo administravimas (MBA)</a:t>
            </a:r>
            <a:endParaRPr lang="lt-LT" sz="2400" i="1" spc="0" dirty="0">
              <a:ln w="0"/>
              <a:solidFill>
                <a:srgbClr val="C0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Myriad Pro" panose="020B0503030403020204" pitchFamily="34" charset="0"/>
              <a:cs typeface="Segoe UI Semibold"/>
            </a:endParaRPr>
          </a:p>
          <a:p>
            <a:pPr algn="ctr"/>
            <a:r>
              <a:rPr lang="en-US" sz="2400" spc="0" dirty="0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2024 - 2025 m. </a:t>
            </a:r>
            <a:r>
              <a:rPr lang="en-US" sz="2400" spc="0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m.</a:t>
            </a:r>
            <a:endParaRPr lang="lt-LT" sz="2400" spc="0" dirty="0">
              <a:ln w="0"/>
              <a:solidFill>
                <a:srgbClr val="0070C0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latin typeface="Myriad Pro" panose="020B0503030403020204" pitchFamily="34" charset="0"/>
              <a:cs typeface="Segoe UI Semibold" panose="020B0702040204020203" pitchFamily="34" charset="0"/>
            </a:endParaRPr>
          </a:p>
          <a:p>
            <a:pPr algn="ctr"/>
            <a:r>
              <a:rPr lang="lt-LT" sz="2400" spc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studentų nuomonės apie studijų kokybę pristatymas </a:t>
            </a:r>
            <a:endParaRPr lang="lt-LT" sz="2400" spc="0" dirty="0">
              <a:ln w="0"/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latin typeface="Myriad Pro" panose="020B0503030403020204" pitchFamily="34" charset="0"/>
              <a:cs typeface="Segoe UI Semibold" panose="020B0702040204020203" pitchFamily="34" charset="0"/>
            </a:endParaRPr>
          </a:p>
        </p:txBody>
      </p:sp>
      <p:sp>
        <p:nvSpPr>
          <p:cNvPr id="31" name="Line">
            <a:extLst>
              <a:ext uri="{FF2B5EF4-FFF2-40B4-BE49-F238E27FC236}">
                <a16:creationId xmlns:a16="http://schemas.microsoft.com/office/drawing/2014/main" id="{562BC8C0-2028-4699-AAE6-83B36EDCB385}"/>
              </a:ext>
            </a:extLst>
          </p:cNvPr>
          <p:cNvSpPr/>
          <p:nvPr/>
        </p:nvSpPr>
        <p:spPr>
          <a:xfrm>
            <a:off x="5509527" y="2684046"/>
            <a:ext cx="868680" cy="0"/>
          </a:xfrm>
          <a:prstGeom prst="line">
            <a:avLst/>
          </a:prstGeom>
          <a:ln w="63500">
            <a:solidFill>
              <a:srgbClr val="E55158"/>
            </a:solidFill>
            <a:miter lim="400000"/>
          </a:ln>
        </p:spPr>
        <p:txBody>
          <a:bodyPr lIns="0" tIns="0" rIns="0" bIns="0" anchor="ctr"/>
          <a:lstStyle/>
          <a:p>
            <a:pPr algn="ctr" defTabSz="412750" hangingPunct="0"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1600" kern="0">
              <a:solidFill>
                <a:srgbClr val="FFFFFF"/>
              </a:solidFill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32" name="Line">
            <a:extLst>
              <a:ext uri="{FF2B5EF4-FFF2-40B4-BE49-F238E27FC236}">
                <a16:creationId xmlns:a16="http://schemas.microsoft.com/office/drawing/2014/main" id="{AB5FBBC4-A516-4B5E-AE79-38503F9B0897}"/>
              </a:ext>
            </a:extLst>
          </p:cNvPr>
          <p:cNvSpPr/>
          <p:nvPr/>
        </p:nvSpPr>
        <p:spPr>
          <a:xfrm>
            <a:off x="5824430" y="2684046"/>
            <a:ext cx="868680" cy="0"/>
          </a:xfrm>
          <a:prstGeom prst="line">
            <a:avLst/>
          </a:prstGeom>
          <a:ln w="63500">
            <a:solidFill>
              <a:srgbClr val="FEB43C"/>
            </a:solidFill>
            <a:miter lim="400000"/>
          </a:ln>
        </p:spPr>
        <p:txBody>
          <a:bodyPr lIns="0" tIns="0" rIns="0" bIns="0" anchor="ctr"/>
          <a:lstStyle/>
          <a:p>
            <a:pPr algn="ctr" defTabSz="412750" hangingPunct="0"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1600" kern="0">
              <a:solidFill>
                <a:srgbClr val="FFFFFF"/>
              </a:solidFill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34" name="Line">
            <a:extLst>
              <a:ext uri="{FF2B5EF4-FFF2-40B4-BE49-F238E27FC236}">
                <a16:creationId xmlns:a16="http://schemas.microsoft.com/office/drawing/2014/main" id="{696F9615-B21A-4981-8A06-82E0D26ABF77}"/>
              </a:ext>
            </a:extLst>
          </p:cNvPr>
          <p:cNvSpPr/>
          <p:nvPr/>
        </p:nvSpPr>
        <p:spPr>
          <a:xfrm>
            <a:off x="6258770" y="2684046"/>
            <a:ext cx="868680" cy="0"/>
          </a:xfrm>
          <a:prstGeom prst="line">
            <a:avLst/>
          </a:prstGeom>
          <a:ln w="63500">
            <a:solidFill>
              <a:srgbClr val="FFE07D"/>
            </a:solidFill>
            <a:miter lim="400000"/>
          </a:ln>
        </p:spPr>
        <p:txBody>
          <a:bodyPr lIns="0" tIns="0" rIns="0" bIns="0" anchor="ctr"/>
          <a:lstStyle/>
          <a:p>
            <a:pPr algn="ctr" defTabSz="412750" hangingPunct="0"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1600" kern="0">
              <a:solidFill>
                <a:srgbClr val="FFFFFF"/>
              </a:solidFill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39" name="Shape 272">
            <a:extLst>
              <a:ext uri="{FF2B5EF4-FFF2-40B4-BE49-F238E27FC236}">
                <a16:creationId xmlns:a16="http://schemas.microsoft.com/office/drawing/2014/main" id="{BD65568E-32A7-4E24-A78E-639E837941BC}"/>
              </a:ext>
            </a:extLst>
          </p:cNvPr>
          <p:cNvSpPr>
            <a:spLocks noChangeAspect="1"/>
          </p:cNvSpPr>
          <p:nvPr/>
        </p:nvSpPr>
        <p:spPr>
          <a:xfrm rot="12804342">
            <a:off x="237657" y="570"/>
            <a:ext cx="1802812" cy="208170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gradFill flip="none" rotWithShape="1">
            <a:gsLst>
              <a:gs pos="0">
                <a:srgbClr val="E55158">
                  <a:shade val="30000"/>
                  <a:satMod val="115000"/>
                </a:srgbClr>
              </a:gs>
              <a:gs pos="50000">
                <a:srgbClr val="E55158">
                  <a:shade val="67500"/>
                  <a:satMod val="115000"/>
                </a:srgbClr>
              </a:gs>
              <a:gs pos="100000">
                <a:srgbClr val="E55158">
                  <a:shade val="100000"/>
                  <a:satMod val="115000"/>
                </a:srgbClr>
              </a:gs>
            </a:gsLst>
            <a:lin ang="8100000" scaled="1"/>
            <a:tileRect/>
          </a:gra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40" name="Shape 272">
            <a:extLst>
              <a:ext uri="{FF2B5EF4-FFF2-40B4-BE49-F238E27FC236}">
                <a16:creationId xmlns:a16="http://schemas.microsoft.com/office/drawing/2014/main" id="{EA3B07E0-E470-4E14-9555-EAC73F56D9B1}"/>
              </a:ext>
            </a:extLst>
          </p:cNvPr>
          <p:cNvSpPr>
            <a:spLocks noChangeAspect="1"/>
          </p:cNvSpPr>
          <p:nvPr/>
        </p:nvSpPr>
        <p:spPr>
          <a:xfrm rot="9098299">
            <a:off x="863423" y="2881651"/>
            <a:ext cx="1174706" cy="135643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gradFill flip="none" rotWithShape="1">
            <a:gsLst>
              <a:gs pos="0">
                <a:schemeClr val="tx1">
                  <a:lumMod val="50000"/>
                  <a:lumOff val="50000"/>
                  <a:shade val="30000"/>
                  <a:satMod val="115000"/>
                </a:schemeClr>
              </a:gs>
              <a:gs pos="50000">
                <a:schemeClr val="tx1">
                  <a:lumMod val="50000"/>
                  <a:lumOff val="50000"/>
                  <a:shade val="67500"/>
                  <a:satMod val="115000"/>
                </a:schemeClr>
              </a:gs>
              <a:gs pos="100000">
                <a:schemeClr val="tx1">
                  <a:lumMod val="50000"/>
                  <a:lumOff val="50000"/>
                  <a:shade val="100000"/>
                  <a:satMod val="115000"/>
                </a:schemeClr>
              </a:gs>
            </a:gsLst>
            <a:lin ang="10800000" scaled="1"/>
            <a:tileRect/>
          </a:gra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43" name="Shape 272">
            <a:extLst>
              <a:ext uri="{FF2B5EF4-FFF2-40B4-BE49-F238E27FC236}">
                <a16:creationId xmlns:a16="http://schemas.microsoft.com/office/drawing/2014/main" id="{1F3A9322-5F58-41A7-B234-5408EFD7C002}"/>
              </a:ext>
            </a:extLst>
          </p:cNvPr>
          <p:cNvSpPr>
            <a:spLocks noChangeAspect="1"/>
          </p:cNvSpPr>
          <p:nvPr/>
        </p:nvSpPr>
        <p:spPr>
          <a:xfrm rot="11863887">
            <a:off x="372272" y="4480241"/>
            <a:ext cx="723925" cy="8359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gradFill flip="none" rotWithShape="1">
            <a:gsLst>
              <a:gs pos="0">
                <a:srgbClr val="FF8A01">
                  <a:shade val="30000"/>
                  <a:satMod val="115000"/>
                </a:srgbClr>
              </a:gs>
              <a:gs pos="50000">
                <a:srgbClr val="FF8A01">
                  <a:shade val="67500"/>
                  <a:satMod val="115000"/>
                </a:srgbClr>
              </a:gs>
              <a:gs pos="100000">
                <a:srgbClr val="FF8A01">
                  <a:shade val="100000"/>
                  <a:satMod val="115000"/>
                </a:srgbClr>
              </a:gs>
            </a:gsLst>
            <a:lin ang="5400000" scaled="1"/>
            <a:tileRect/>
          </a:gra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 dirty="0"/>
          </a:p>
        </p:txBody>
      </p:sp>
      <p:sp>
        <p:nvSpPr>
          <p:cNvPr id="46" name="Shape 272">
            <a:extLst>
              <a:ext uri="{FF2B5EF4-FFF2-40B4-BE49-F238E27FC236}">
                <a16:creationId xmlns:a16="http://schemas.microsoft.com/office/drawing/2014/main" id="{02E08B74-079B-449B-8D46-907AC6344C6A}"/>
              </a:ext>
            </a:extLst>
          </p:cNvPr>
          <p:cNvSpPr>
            <a:spLocks noChangeAspect="1"/>
          </p:cNvSpPr>
          <p:nvPr/>
        </p:nvSpPr>
        <p:spPr>
          <a:xfrm rot="9342083">
            <a:off x="3431296" y="-40526"/>
            <a:ext cx="1318728" cy="152273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gradFill flip="none" rotWithShape="1">
            <a:gsLst>
              <a:gs pos="0">
                <a:srgbClr val="DA2128">
                  <a:shade val="30000"/>
                  <a:satMod val="115000"/>
                </a:srgbClr>
              </a:gs>
              <a:gs pos="50000">
                <a:srgbClr val="DA2128">
                  <a:shade val="67500"/>
                  <a:satMod val="115000"/>
                </a:srgbClr>
              </a:gs>
              <a:gs pos="100000">
                <a:srgbClr val="DA2128">
                  <a:shade val="100000"/>
                  <a:satMod val="115000"/>
                </a:srgbClr>
              </a:gs>
            </a:gsLst>
            <a:lin ang="0" scaled="1"/>
            <a:tileRect/>
          </a:gra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30" name="Shape 272">
            <a:extLst>
              <a:ext uri="{FF2B5EF4-FFF2-40B4-BE49-F238E27FC236}">
                <a16:creationId xmlns:a16="http://schemas.microsoft.com/office/drawing/2014/main" id="{877D7794-4F20-2F42-AE84-955E65944A2C}"/>
              </a:ext>
            </a:extLst>
          </p:cNvPr>
          <p:cNvSpPr>
            <a:spLocks noChangeAspect="1"/>
          </p:cNvSpPr>
          <p:nvPr/>
        </p:nvSpPr>
        <p:spPr>
          <a:xfrm rot="9098299">
            <a:off x="2393397" y="1574880"/>
            <a:ext cx="1174706" cy="135643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gradFill flip="none" rotWithShape="1">
            <a:gsLst>
              <a:gs pos="0">
                <a:srgbClr val="FAA81F">
                  <a:shade val="30000"/>
                  <a:satMod val="115000"/>
                </a:srgbClr>
              </a:gs>
              <a:gs pos="50000">
                <a:srgbClr val="FAA81F">
                  <a:shade val="67500"/>
                  <a:satMod val="115000"/>
                </a:srgbClr>
              </a:gs>
              <a:gs pos="100000">
                <a:srgbClr val="FAA81F">
                  <a:shade val="100000"/>
                  <a:satMod val="115000"/>
                </a:srgbClr>
              </a:gs>
            </a:gsLst>
            <a:lin ang="2700000" scaled="1"/>
            <a:tileRect/>
          </a:gra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35" name="AIDA Title">
            <a:extLst>
              <a:ext uri="{FF2B5EF4-FFF2-40B4-BE49-F238E27FC236}">
                <a16:creationId xmlns:a16="http://schemas.microsoft.com/office/drawing/2014/main" id="{C5094B8F-1CB3-644A-AD1F-607F9616A0C8}"/>
              </a:ext>
            </a:extLst>
          </p:cNvPr>
          <p:cNvSpPr txBox="1">
            <a:spLocks/>
          </p:cNvSpPr>
          <p:nvPr/>
        </p:nvSpPr>
        <p:spPr bwMode="auto">
          <a:xfrm>
            <a:off x="5481303" y="1106027"/>
            <a:ext cx="5490873" cy="13468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 cap="flat" cmpd="sng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19050" tIns="19050" rIns="19050" bIns="19050"/>
          <a:lstStyle/>
          <a:p>
            <a:pPr eaLnBrk="1">
              <a:lnSpc>
                <a:spcPct val="120000"/>
              </a:lnSpc>
              <a:defRPr/>
            </a:pPr>
            <a:r>
              <a:rPr lang="en-US" altLang="x-none" sz="3600" dirty="0">
                <a:solidFill>
                  <a:srgbClr val="000000"/>
                </a:solidFill>
                <a:latin typeface="Myriad Pro" panose="020B0503030403020204" pitchFamily="34" charset="0"/>
                <a:ea typeface="Open Sans" panose="020B0606030504020204" pitchFamily="34" charset="0"/>
                <a:cs typeface="Arial" panose="020B0604020202020204" pitchFamily="34" charset="0"/>
                <a:sym typeface="Poppins Medium" charset="0"/>
              </a:rPr>
              <a:t>MYKOLO ROMERIO UNIVERSITETAS</a:t>
            </a:r>
            <a:endParaRPr lang="x-none" altLang="x-none" sz="3600">
              <a:solidFill>
                <a:srgbClr val="000000"/>
              </a:solidFill>
              <a:latin typeface="Myriad Pro" panose="020B0503030403020204" pitchFamily="34" charset="0"/>
              <a:ea typeface="Open Sans" panose="020B0606030504020204" pitchFamily="34" charset="0"/>
              <a:cs typeface="Arial" panose="020B0604020202020204" pitchFamily="34" charset="0"/>
              <a:sym typeface="Poppins Medium" charset="0"/>
            </a:endParaRPr>
          </a:p>
        </p:txBody>
      </p:sp>
      <p:pic>
        <p:nvPicPr>
          <p:cNvPr id="24" name="Picture 23" descr="Logo, company name&#10;&#10;Description automatically generated">
            <a:extLst>
              <a:ext uri="{FF2B5EF4-FFF2-40B4-BE49-F238E27FC236}">
                <a16:creationId xmlns:a16="http://schemas.microsoft.com/office/drawing/2014/main" id="{916A0881-64A6-4644-9859-44C2C7465B9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22088" y="5406541"/>
            <a:ext cx="1500175" cy="9273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59721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21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900"/>
                                        <p:tgtEl>
                                          <p:spTgt spid="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31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1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1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3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9" grpId="0" animBg="1"/>
      <p:bldP spid="31" grpId="0" animBg="1"/>
      <p:bldP spid="32" grpId="0" animBg="1"/>
      <p:bldP spid="34" grpId="0" animBg="1"/>
      <p:bldP spid="39" grpId="0" animBg="1"/>
      <p:bldP spid="40" grpId="0" animBg="1"/>
      <p:bldP spid="43" grpId="0" animBg="1"/>
      <p:bldP spid="46" grpId="0" animBg="1"/>
      <p:bldP spid="30" grpId="0" animBg="1"/>
      <p:bldP spid="35" grpId="0"/>
    </p:bldLst>
  </p:timing>
</p:sld>
</file>

<file path=ppt/slides/slide2.xml><?xml version="1.0" encoding="utf-8"?>
<p:sld xmlns:a16="http://schemas.microsoft.com/office/drawing/2014/main" xmlns:p14="http://schemas.microsoft.com/office/powerpoint/2010/main" xmlns:c="http://schemas.openxmlformats.org/drawingml/2006/chart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Obdĺžnik 120"/>
          <p:cNvSpPr/>
          <p:nvPr/>
        </p:nvSpPr>
        <p:spPr>
          <a:xfrm>
            <a:off x="727384" y="502291"/>
            <a:ext cx="8761173" cy="707886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just"/>
            <a:r>
              <a:rPr lang="lt-LT" sz="2000" b="1" dirty="0">
                <a:latin typeface="Myriad Pro" panose="020B0503030403020204" pitchFamily="34" charset="0"/>
                <a:ea typeface="+mn-lt"/>
                <a:cs typeface="Segoe UI Semibold"/>
              </a:rPr>
              <a:t>BENDRAS STUDIJŲ DALYKŲ KOKYBĖS ĮVERTINIMAS </a:t>
            </a:r>
            <a:endParaRPr lang="en-US" sz="2000" b="1" dirty="0">
              <a:solidFill>
                <a:srgbClr val="0070C0"/>
              </a:solidFill>
              <a:latin typeface="Myriad Pro"/>
              <a:ea typeface="+mn-lt"/>
              <a:cs typeface="Segoe UI Semibold"/>
            </a:endParaRPr>
          </a:p>
          <a:p>
            <a:pPr algn="just">
              <a:lnSpc>
                <a:spcPct val="100000"/>
              </a:lnSpc>
            </a:pPr>
            <a:r>
              <a:rPr lang="en-US" sz="2000" b="1" dirty="0">
                <a:latin typeface="Myriad Pro"/>
                <a:ea typeface="+mn-lt"/>
                <a:cs typeface="Segoe UI Semibold"/>
              </a:rPr>
              <a:t>2024 - 2025</a:t>
            </a:r>
            <a:r>
              <a:rPr lang="lt-LT" sz="2000" b="1" dirty="0">
                <a:latin typeface="Myriad Pro" panose="020B0503030403020204" pitchFamily="34" charset="0"/>
                <a:ea typeface="+mn-lt"/>
                <a:cs typeface="Segoe UI Semibold"/>
              </a:rPr>
              <a:t> M.</a:t>
            </a:r>
            <a:r>
              <a:rPr lang="en-US" sz="2000" b="1" dirty="0">
                <a:latin typeface="Myriad Pro" panose="020B0503030403020204" pitchFamily="34" charset="0"/>
                <a:ea typeface="+mn-lt"/>
                <a:cs typeface="Segoe UI Semibold"/>
              </a:rPr>
              <a:t> </a:t>
            </a:r>
            <a:r>
              <a:rPr lang="lt-LT" sz="2000" b="1" dirty="0">
                <a:latin typeface="Myriad Pro" panose="020B0503030403020204" pitchFamily="34" charset="0"/>
                <a:ea typeface="+mn-lt"/>
                <a:cs typeface="Segoe UI Semibold"/>
              </a:rPr>
              <a:t>M.</a:t>
            </a:r>
            <a:endParaRPr lang="en-US" sz="2000" b="1" dirty="0">
              <a:latin typeface="Myriad Pro"/>
              <a:cs typeface="Segoe UI Semibold"/>
            </a:endParaRPr>
          </a:p>
        </p:txBody>
      </p:sp>
      <p:sp>
        <p:nvSpPr>
          <p:cNvPr id="120" name="Shape 272">
            <a:extLst>
              <a:ext uri="{FF2B5EF4-FFF2-40B4-BE49-F238E27FC236}">
                <a16:creationId xmlns:a16="http://schemas.microsoft.com/office/drawing/2014/main" id="{2C7B76ED-8B61-4EE4-A925-E3646B0E4900}"/>
              </a:ext>
            </a:extLst>
          </p:cNvPr>
          <p:cNvSpPr>
            <a:spLocks noChangeAspect="1"/>
          </p:cNvSpPr>
          <p:nvPr/>
        </p:nvSpPr>
        <p:spPr>
          <a:xfrm rot="10800000" flipH="1">
            <a:off x="302110" y="524099"/>
            <a:ext cx="306242" cy="3536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123" name="Shape 272">
            <a:extLst>
              <a:ext uri="{FF2B5EF4-FFF2-40B4-BE49-F238E27FC236}">
                <a16:creationId xmlns:a16="http://schemas.microsoft.com/office/drawing/2014/main" id="{BD502780-2AA6-4E7A-BAD8-F3236B958879}"/>
              </a:ext>
            </a:extLst>
          </p:cNvPr>
          <p:cNvSpPr>
            <a:spLocks noChangeAspect="1"/>
          </p:cNvSpPr>
          <p:nvPr/>
        </p:nvSpPr>
        <p:spPr>
          <a:xfrm rot="10800000" flipH="1">
            <a:off x="663297" y="145857"/>
            <a:ext cx="306242" cy="3536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108" name="Graphic 11">
            <a:extLst>
              <a:ext uri="{FF2B5EF4-FFF2-40B4-BE49-F238E27FC236}">
                <a16:creationId xmlns:a16="http://schemas.microsoft.com/office/drawing/2014/main" id="{82847193-0020-41F5-BB46-AE883902B5AD}"/>
              </a:ext>
            </a:extLst>
          </p:cNvPr>
          <p:cNvSpPr>
            <a:spLocks noChangeAspect="1"/>
          </p:cNvSpPr>
          <p:nvPr/>
        </p:nvSpPr>
        <p:spPr>
          <a:xfrm flipH="1" flipV="1">
            <a:off x="10010077" y="3012529"/>
            <a:ext cx="443575" cy="497562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FAA61A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09" name="Graphic 11">
            <a:extLst>
              <a:ext uri="{FF2B5EF4-FFF2-40B4-BE49-F238E27FC236}">
                <a16:creationId xmlns:a16="http://schemas.microsoft.com/office/drawing/2014/main" id="{419B7E43-8651-4CD4-9E42-4DDDF62BAE39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10675545" y="2298212"/>
            <a:ext cx="625028" cy="701099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DA2128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0" name="Graphic 11">
            <a:extLst>
              <a:ext uri="{FF2B5EF4-FFF2-40B4-BE49-F238E27FC236}">
                <a16:creationId xmlns:a16="http://schemas.microsoft.com/office/drawing/2014/main" id="{6CE356AA-5CD3-4471-B5B0-6C80E9F04FCE}"/>
              </a:ext>
            </a:extLst>
          </p:cNvPr>
          <p:cNvSpPr>
            <a:spLocks noChangeAspect="1"/>
          </p:cNvSpPr>
          <p:nvPr/>
        </p:nvSpPr>
        <p:spPr>
          <a:xfrm rot="10800000" flipH="1" flipV="1">
            <a:off x="10519514" y="4599658"/>
            <a:ext cx="672428" cy="754267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FAA61A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1" name="Graphic 11">
            <a:extLst>
              <a:ext uri="{FF2B5EF4-FFF2-40B4-BE49-F238E27FC236}">
                <a16:creationId xmlns:a16="http://schemas.microsoft.com/office/drawing/2014/main" id="{73D981E9-7B38-40B4-8073-041B0EB8EA3D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10760605" y="3429917"/>
            <a:ext cx="625028" cy="701098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noFill/>
          <a:ln w="38100" cap="flat">
            <a:solidFill>
              <a:srgbClr val="F26522">
                <a:alpha val="70000"/>
              </a:srgbClr>
            </a:solidFill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2" name="Graphic 11">
            <a:extLst>
              <a:ext uri="{FF2B5EF4-FFF2-40B4-BE49-F238E27FC236}">
                <a16:creationId xmlns:a16="http://schemas.microsoft.com/office/drawing/2014/main" id="{6B491E21-09C0-4A4D-8695-D10F8846A049}"/>
              </a:ext>
            </a:extLst>
          </p:cNvPr>
          <p:cNvSpPr>
            <a:spLocks noChangeAspect="1"/>
          </p:cNvSpPr>
          <p:nvPr/>
        </p:nvSpPr>
        <p:spPr>
          <a:xfrm flipH="1" flipV="1">
            <a:off x="10231865" y="4135190"/>
            <a:ext cx="331072" cy="371366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chemeClr val="bg2">
              <a:lumMod val="75000"/>
              <a:alpha val="70000"/>
            </a:scheme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F13E9BB-648B-6545-8AA2-000BDC31CB97}"/>
              </a:ext>
            </a:extLst>
          </p:cNvPr>
          <p:cNvSpPr txBox="1"/>
          <p:nvPr/>
        </p:nvSpPr>
        <p:spPr>
          <a:xfrm>
            <a:off x="919028" y="5624055"/>
            <a:ext cx="8321606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lt-LT" sz="1600" b="1" dirty="0">
                <a:solidFill>
                  <a:srgbClr val="C00000"/>
                </a:solidFill>
                <a:latin typeface="Arial"/>
                <a:cs typeface="Arial"/>
              </a:rPr>
              <a:t>86% </a:t>
            </a:r>
            <a:r>
              <a:rPr lang="lt-LT" sz="1600" dirty="0">
                <a:solidFill>
                  <a:srgbClr val="C00000"/>
                </a:solidFill>
                <a:latin typeface="Arial"/>
                <a:cs typeface="Arial"/>
              </a:rPr>
              <a:t>apklausoje</a:t>
            </a:r>
            <a:r>
              <a:rPr lang="en-US" sz="160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lang="lt-LT" sz="1600" dirty="0">
                <a:solidFill>
                  <a:srgbClr val="C00000"/>
                </a:solidFill>
                <a:latin typeface="Arial"/>
                <a:cs typeface="Arial"/>
              </a:rPr>
              <a:t>dalyvavusių studentų</a:t>
            </a:r>
            <a:r>
              <a:rPr lang="lt-LT" sz="1600" dirty="0">
                <a:solidFill>
                  <a:srgbClr val="C00000"/>
                </a:solidFill>
                <a:latin typeface="Arial"/>
                <a:ea typeface="+mn-lt"/>
                <a:cs typeface="+mn-lt"/>
              </a:rPr>
              <a:t> yra </a:t>
            </a:r>
            <a:r>
              <a:rPr lang="lt-LT" sz="1600" b="1" dirty="0">
                <a:solidFill>
                  <a:srgbClr val="C00000"/>
                </a:solidFill>
                <a:latin typeface="Arial"/>
                <a:ea typeface="+mn-lt"/>
                <a:cs typeface="+mn-lt"/>
              </a:rPr>
              <a:t>labai</a:t>
            </a:r>
            <a:r>
              <a:rPr lang="lt-LT" sz="1600" dirty="0">
                <a:solidFill>
                  <a:srgbClr val="C00000"/>
                </a:solidFill>
                <a:latin typeface="Arial"/>
                <a:ea typeface="+mn-lt"/>
                <a:cs typeface="+mn-lt"/>
              </a:rPr>
              <a:t> </a:t>
            </a:r>
            <a:r>
              <a:rPr lang="lt-LT" sz="1600" b="1" dirty="0">
                <a:solidFill>
                  <a:srgbClr val="C00000"/>
                </a:solidFill>
                <a:latin typeface="Arial"/>
                <a:ea typeface="+mn-lt"/>
                <a:cs typeface="+mn-lt"/>
              </a:rPr>
              <a:t>patenkinti</a:t>
            </a:r>
            <a:r>
              <a:rPr lang="lt-LT" sz="1600" dirty="0">
                <a:solidFill>
                  <a:srgbClr val="C00000"/>
                </a:solidFill>
                <a:latin typeface="Arial"/>
                <a:ea typeface="+mn-lt"/>
                <a:cs typeface="+mn-lt"/>
              </a:rPr>
              <a:t> arba </a:t>
            </a:r>
            <a:r>
              <a:rPr lang="lt-LT" sz="1600" b="1" dirty="0">
                <a:solidFill>
                  <a:srgbClr val="C00000"/>
                </a:solidFill>
                <a:latin typeface="Arial"/>
                <a:ea typeface="+mn-lt"/>
                <a:cs typeface="+mn-lt"/>
              </a:rPr>
              <a:t>patenkinti</a:t>
            </a:r>
            <a:r>
              <a:rPr lang="lt-LT" sz="1600" dirty="0">
                <a:solidFill>
                  <a:srgbClr val="C00000"/>
                </a:solidFill>
                <a:latin typeface="Arial"/>
                <a:ea typeface="+mn-lt"/>
                <a:cs typeface="+mn-lt"/>
              </a:rPr>
              <a:t> </a:t>
            </a:r>
            <a:r>
              <a:rPr lang="lt-LT" sz="1600" i="1" dirty="0">
                <a:solidFill>
                  <a:srgbClr val="C00000"/>
                </a:solidFill>
                <a:latin typeface="Arial"/>
                <a:cs typeface="Arial"/>
              </a:rPr>
              <a:t>Verslo </a:t>
            </a:r>
            <a:r>
              <a:rPr lang="lt-LT" sz="1600" dirty="0">
                <a:solidFill>
                  <a:srgbClr val="C00000"/>
                </a:solidFill>
                <a:latin typeface="Arial"/>
                <a:cs typeface="Arial"/>
              </a:rPr>
              <a:t>krypties magistrantūros studijų programos </a:t>
            </a:r>
            <a:r>
              <a:rPr lang="lt-LT" sz="1600" i="1" dirty="0">
                <a:solidFill>
                  <a:srgbClr val="C00000"/>
                </a:solidFill>
                <a:latin typeface="Arial"/>
                <a:cs typeface="Arial"/>
              </a:rPr>
              <a:t>Verslo administravimas (MBA) </a:t>
            </a:r>
            <a:r>
              <a:rPr lang="lt-LT" sz="1600" dirty="0">
                <a:solidFill>
                  <a:srgbClr val="C00000"/>
                </a:solidFill>
                <a:latin typeface="Arial"/>
                <a:cs typeface="Arial"/>
              </a:rPr>
              <a:t>studijų</a:t>
            </a:r>
            <a:r>
              <a:rPr lang="lt-LT" sz="1600" dirty="0">
                <a:solidFill>
                  <a:srgbClr val="C00000"/>
                </a:solidFill>
                <a:latin typeface="Arial"/>
                <a:ea typeface="+mn-lt"/>
                <a:cs typeface="+mn-lt"/>
              </a:rPr>
              <a:t> dalykų kokybe.</a:t>
            </a:r>
          </a:p>
        </p:txBody>
      </p:sp>
      <p:sp>
        <p:nvSpPr>
          <p:cNvPr id="21" name="Graphic 11">
            <a:extLst>
              <a:ext uri="{FF2B5EF4-FFF2-40B4-BE49-F238E27FC236}">
                <a16:creationId xmlns:a16="http://schemas.microsoft.com/office/drawing/2014/main" id="{976EEB43-42AB-AC4E-BA79-C618043ACB1F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339972" y="5534081"/>
            <a:ext cx="453774" cy="509001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noFill/>
          <a:ln w="38100" cap="flat">
            <a:solidFill>
              <a:srgbClr val="F26522">
                <a:alpha val="70000"/>
              </a:srgbClr>
            </a:solidFill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22" name="Shape 272">
            <a:extLst>
              <a:ext uri="{FF2B5EF4-FFF2-40B4-BE49-F238E27FC236}">
                <a16:creationId xmlns:a16="http://schemas.microsoft.com/office/drawing/2014/main" id="{69E4C519-AE71-354A-8120-3BB62F0EA527}"/>
              </a:ext>
            </a:extLst>
          </p:cNvPr>
          <p:cNvSpPr>
            <a:spLocks noChangeAspect="1"/>
          </p:cNvSpPr>
          <p:nvPr/>
        </p:nvSpPr>
        <p:spPr>
          <a:xfrm rot="9206361" flipH="1">
            <a:off x="455692" y="5660216"/>
            <a:ext cx="222334" cy="25672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pic>
        <p:nvPicPr>
          <p:cNvPr id="17" name="Picture 16" descr="Logo, company name&#10;&#10;Description automatically generated">
            <a:extLst>
              <a:ext uri="{FF2B5EF4-FFF2-40B4-BE49-F238E27FC236}">
                <a16:creationId xmlns:a16="http://schemas.microsoft.com/office/drawing/2014/main" id="{C27A7B5E-9BAF-9A43-A290-09D36F97C1E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31864" y="499475"/>
            <a:ext cx="1500175" cy="927381"/>
          </a:xfrm>
          <a:prstGeom prst="rect">
            <a:avLst/>
          </a:prstGeom>
        </p:spPr>
      </p:pic>
      <p:sp>
        <p:nvSpPr>
          <p:cNvPr id="18" name="Rectangle: Rounded Corners 38">
            <a:extLst>
              <a:ext uri="{FF2B5EF4-FFF2-40B4-BE49-F238E27FC236}">
                <a16:creationId xmlns:a16="http://schemas.microsoft.com/office/drawing/2014/main" id="{263FA1BF-0832-4719-B558-2E4C13B23683}"/>
              </a:ext>
            </a:extLst>
          </p:cNvPr>
          <p:cNvSpPr/>
          <p:nvPr/>
        </p:nvSpPr>
        <p:spPr>
          <a:xfrm>
            <a:off x="1074232" y="1664636"/>
            <a:ext cx="4096858" cy="3690909"/>
          </a:xfrm>
          <a:prstGeom prst="roundRect">
            <a:avLst>
              <a:gd name="adj" fmla="val 4167"/>
            </a:avLst>
          </a:prstGeom>
          <a:solidFill>
            <a:schemeClr val="accent3">
              <a:lumMod val="20000"/>
              <a:lumOff val="80000"/>
              <a:alpha val="6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tx1">
                  <a:lumMod val="65000"/>
                  <a:lumOff val="35000"/>
                </a:schemeClr>
              </a:solidFill>
              <a:latin typeface="Nexa Bold" panose="02000000000000000000" pitchFamily="50" charset="0"/>
            </a:endParaRPr>
          </a:p>
        </p:txBody>
      </p:sp>
      <p:graphicFrame>
        <p:nvGraphicFramePr>
          <p:cNvPr id="19" name="Graf 5">
            <a:extLst>
              <a:ext uri="{FF2B5EF4-FFF2-40B4-BE49-F238E27FC236}">
                <a16:creationId xmlns:a16="http://schemas.microsoft.com/office/drawing/2014/main" id="{DDBA9911-8F1C-4734-9FE0-E22BDFF6460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674946830"/>
              </p:ext>
            </p:extLst>
          </p:nvPr>
        </p:nvGraphicFramePr>
        <p:xfrm>
          <a:off x="1266166" y="2378031"/>
          <a:ext cx="3712988" cy="27633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0" name="Rectangle 19">
            <a:extLst>
              <a:ext uri="{FF2B5EF4-FFF2-40B4-BE49-F238E27FC236}">
                <a16:creationId xmlns:a16="http://schemas.microsoft.com/office/drawing/2014/main" id="{2A3B33AE-1032-41CB-8345-A411C2E2A24B}"/>
              </a:ext>
            </a:extLst>
          </p:cNvPr>
          <p:cNvSpPr/>
          <p:nvPr/>
        </p:nvSpPr>
        <p:spPr>
          <a:xfrm>
            <a:off x="1365162" y="1731700"/>
            <a:ext cx="3363854" cy="276999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lt-LT" sz="1200" b="1" dirty="0">
                <a:latin typeface="Myriad Pro" panose="020B0503030403020204" pitchFamily="34" charset="0"/>
                <a:cs typeface="Segoe UI Semibold" panose="020B0702040204020203" pitchFamily="34" charset="0"/>
              </a:rPr>
              <a:t>PASITENKINIMAS STUDIJŲ DALYKŲ TURINIO (TEMŲ) KOKYBE</a:t>
            </a:r>
          </a:p>
        </p:txBody>
      </p:sp>
      <p:sp>
        <p:nvSpPr>
          <p:cNvPr id="23" name="Rectangle: Rounded Corners 38">
            <a:extLst>
              <a:ext uri="{FF2B5EF4-FFF2-40B4-BE49-F238E27FC236}">
                <a16:creationId xmlns:a16="http://schemas.microsoft.com/office/drawing/2014/main" id="{1CD05ABC-D228-444D-9E4F-6E468BC1F6B8}"/>
              </a:ext>
            </a:extLst>
          </p:cNvPr>
          <p:cNvSpPr/>
          <p:nvPr/>
        </p:nvSpPr>
        <p:spPr>
          <a:xfrm>
            <a:off x="5258293" y="1663017"/>
            <a:ext cx="4096858" cy="3690909"/>
          </a:xfrm>
          <a:prstGeom prst="roundRect">
            <a:avLst>
              <a:gd name="adj" fmla="val 4167"/>
            </a:avLst>
          </a:prstGeom>
          <a:solidFill>
            <a:schemeClr val="accent3">
              <a:lumMod val="20000"/>
              <a:lumOff val="80000"/>
              <a:alpha val="6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tx1">
                  <a:lumMod val="65000"/>
                  <a:lumOff val="35000"/>
                </a:schemeClr>
              </a:solidFill>
              <a:latin typeface="Nexa Bold" panose="02000000000000000000" pitchFamily="50" charset="0"/>
            </a:endParaRPr>
          </a:p>
        </p:txBody>
      </p:sp>
      <p:graphicFrame>
        <p:nvGraphicFramePr>
          <p:cNvPr id="24" name="Graf 5">
            <a:extLst>
              <a:ext uri="{FF2B5EF4-FFF2-40B4-BE49-F238E27FC236}">
                <a16:creationId xmlns:a16="http://schemas.microsoft.com/office/drawing/2014/main" id="{36CF0874-7107-44DD-9D65-307775D3686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326852774"/>
              </p:ext>
            </p:extLst>
          </p:nvPr>
        </p:nvGraphicFramePr>
        <p:xfrm>
          <a:off x="5450227" y="2376412"/>
          <a:ext cx="3712988" cy="27633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25" name="Rectangle 24">
            <a:extLst>
              <a:ext uri="{FF2B5EF4-FFF2-40B4-BE49-F238E27FC236}">
                <a16:creationId xmlns:a16="http://schemas.microsoft.com/office/drawing/2014/main" id="{B2B1F255-61D8-43AD-A25C-4A4ED425C66A}"/>
              </a:ext>
            </a:extLst>
          </p:cNvPr>
          <p:cNvSpPr/>
          <p:nvPr/>
        </p:nvSpPr>
        <p:spPr>
          <a:xfrm>
            <a:off x="5700367" y="1730081"/>
            <a:ext cx="3212709" cy="461665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lt-LT" sz="1200" b="1" dirty="0">
                <a:latin typeface="Myriad Pro" panose="020B0503030403020204" pitchFamily="34" charset="0"/>
                <a:cs typeface="Segoe UI Semibold"/>
              </a:rPr>
              <a:t>PASITENKINIMAS STUDIJŲ DALYKŲ DĖSTYMO</a:t>
            </a:r>
            <a:r>
              <a:rPr lang="sk-SK" sz="1200" b="1" dirty="0">
                <a:latin typeface="Myriad Pro" panose="020B0503030403020204" pitchFamily="34" charset="0"/>
                <a:cs typeface="Segoe UI Semibold"/>
              </a:rPr>
              <a:t> KOKYBE</a:t>
            </a:r>
            <a:r>
              <a:rPr lang="lt-LT" sz="1200" b="1" dirty="0">
                <a:latin typeface="Myriad Pro" panose="020B0503030403020204" pitchFamily="34" charset="0"/>
                <a:cs typeface="Segoe UI Semibold"/>
              </a:rPr>
              <a:t> </a:t>
            </a:r>
            <a:endParaRPr lang="lt-LT" sz="1200" b="1" dirty="0">
              <a:latin typeface="Myriad Pro" panose="020B0503030403020204" pitchFamily="34" charset="0"/>
              <a:cs typeface="Segoe UI Semibold" panose="020B07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031922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4 0.18402 L -2.08333E-6 2.96296E-6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2000" tmFilter="0, 0; .2, .5; .8, .5; 1, 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1000" autoRev="1" fill="hold"/>
                                        <p:tgtEl>
                                          <p:spTgt spid="10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5638 -0.17245 L 2.29167E-6 7.40741E-7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12" y="8611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2000" tmFilter="0, 0; .2, .5; .8, .5; 1, 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3" dur="1000" autoRev="1" fill="hold"/>
                                        <p:tgtEl>
                                          <p:spTgt spid="10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3 0.18403 L -3.54167E-6 -1.11111E-6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29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2000" tmFilter="0, 0; .2, .5; .8, .5; 1, 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1" dur="1000" autoRev="1" fill="hold"/>
                                        <p:tgtEl>
                                          <p:spTgt spid="11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3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0" presetClass="path" presetSubtype="0" decel="50000" fill="hold" grpId="1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5"/>
                                    </p:cond>
                                  </p:endCondLst>
                                  <p:childTnLst>
                                    <p:animMotion origin="layout" path="M 0.11054 0.00139 L 2.91667E-6 3.33333E-6 " pathEditMode="relative" rAng="0" ptsTypes="AA">
                                      <p:cBhvr>
                                        <p:cTn id="36" dur="2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534" y="-69"/>
                                    </p:animMotion>
                                  </p:childTnLst>
                                </p:cTn>
                              </p:par>
                              <p:par>
                                <p:cTn id="37" presetID="26" presetClass="emph" presetSubtype="0" fill="hold" grpId="2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37"/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38" dur="2000" tmFilter="0, 0; .2, .5; .8, .5; 1, 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9" dur="1000" autoRev="1" fill="hold"/>
                                        <p:tgtEl>
                                          <p:spTgt spid="11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4 0.18402 L -2.08333E-6 2.96296E-6 " pathEditMode="relative" rAng="0" ptsTypes="AA">
                                      <p:cBhvr>
                                        <p:cTn id="44" dur="2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45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2000" tmFilter="0, 0; .2, .5; .8, .5; 1, 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7" dur="1000" autoRev="1" fill="hold"/>
                                        <p:tgtEl>
                                          <p:spTgt spid="11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4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0" presetClass="path" presetSubtype="0" decel="50000" fill="hold" grpId="1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1"/>
                                    </p:cond>
                                  </p:endCondLst>
                                  <p:childTnLst>
                                    <p:animMotion origin="layout" path="M 0.11054 0.00139 L 2.91667E-6 3.33333E-6 " pathEditMode="relative" rAng="0" ptsTypes="AA">
                                      <p:cBhvr>
                                        <p:cTn id="52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534" y="-69"/>
                                    </p:animMotion>
                                  </p:childTnLst>
                                </p:cTn>
                              </p:par>
                              <p:par>
                                <p:cTn id="53" presetID="26" presetClass="emph" presetSubtype="0" fill="hold" grpId="2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53"/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54" dur="2000" tmFilter="0, 0; .2, .5; .8, .5; 1, 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5" dur="1000" autoRev="1" fill="hold"/>
                                        <p:tgtEl>
                                          <p:spTgt spid="2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3500"/>
                            </p:stCondLst>
                            <p:childTnLst>
                              <p:par>
                                <p:cTn id="5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9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4000"/>
                            </p:stCondLst>
                            <p:childTnLst>
                              <p:par>
                                <p:cTn id="6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19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4500"/>
                            </p:stCondLst>
                            <p:childTnLst>
                              <p:par>
                                <p:cTn id="7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19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5000"/>
                            </p:stCondLst>
                            <p:childTnLst>
                              <p:par>
                                <p:cTn id="7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19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5500"/>
                            </p:stCondLst>
                            <p:childTnLst>
                              <p:par>
                                <p:cTn id="7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19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6000"/>
                            </p:stCondLst>
                            <p:childTnLst>
                              <p:par>
                                <p:cTn id="8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19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6500"/>
                            </p:stCondLst>
                            <p:childTnLst>
                              <p:par>
                                <p:cTn id="8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19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7000"/>
                            </p:stCondLst>
                            <p:childTnLst>
                              <p:par>
                                <p:cTn id="9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2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7500"/>
                            </p:stCondLst>
                            <p:childTnLst>
                              <p:par>
                                <p:cTn id="10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2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8000"/>
                            </p:stCondLst>
                            <p:childTnLst>
                              <p:par>
                                <p:cTn id="10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2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8500"/>
                            </p:stCondLst>
                            <p:childTnLst>
                              <p:par>
                                <p:cTn id="10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24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9000"/>
                            </p:stCondLst>
                            <p:childTnLst>
                              <p:par>
                                <p:cTn id="1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24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9500"/>
                            </p:stCondLst>
                            <p:childTnLst>
                              <p:par>
                                <p:cTn id="1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24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10000"/>
                            </p:stCondLst>
                            <p:childTnLst>
                              <p:par>
                                <p:cTn id="1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24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1" grpId="0"/>
      <p:bldP spid="108" grpId="0" animBg="1"/>
      <p:bldP spid="108" grpId="1" animBg="1"/>
      <p:bldP spid="108" grpId="2" animBg="1"/>
      <p:bldP spid="109" grpId="0" animBg="1"/>
      <p:bldP spid="109" grpId="1" animBg="1"/>
      <p:bldP spid="109" grpId="2" animBg="1"/>
      <p:bldP spid="110" grpId="0" animBg="1"/>
      <p:bldP spid="110" grpId="1" animBg="1"/>
      <p:bldP spid="110" grpId="2" animBg="1"/>
      <p:bldP spid="111" grpId="0" animBg="1"/>
      <p:bldP spid="111" grpId="1" animBg="1"/>
      <p:bldP spid="111" grpId="2" animBg="1"/>
      <p:bldP spid="112" grpId="0" animBg="1"/>
      <p:bldP spid="112" grpId="1" animBg="1"/>
      <p:bldP spid="112" grpId="2" animBg="1"/>
      <p:bldP spid="21" grpId="0" animBg="1"/>
      <p:bldP spid="21" grpId="1" animBg="1"/>
      <p:bldP spid="21" grpId="2" animBg="1"/>
      <p:bldP spid="18" grpId="0" animBg="1"/>
      <p:bldGraphic spid="19" grpId="0" uiExpand="1">
        <p:bldSub>
          <a:bldChart bld="category"/>
        </p:bldSub>
      </p:bldGraphic>
      <p:bldP spid="20" grpId="0"/>
      <p:bldP spid="23" grpId="0" animBg="1"/>
      <p:bldGraphic spid="24" grpId="0" uiExpand="1">
        <p:bldSub>
          <a:bldChart bld="category"/>
        </p:bldSub>
      </p:bldGraphic>
      <p:bldP spid="25" grpId="0"/>
    </p:bldLst>
  </p:timing>
</p:sld>
</file>

<file path=ppt/slides/slide3.xml><?xml version="1.0" encoding="utf-8"?>
<p:sld xmlns:a16="http://schemas.microsoft.com/office/drawing/2014/main" xmlns:p14="http://schemas.microsoft.com/office/powerpoint/2010/main" xmlns:c="http://schemas.openxmlformats.org/drawingml/2006/chart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Obdĺžnik 120"/>
          <p:cNvSpPr/>
          <p:nvPr/>
        </p:nvSpPr>
        <p:spPr>
          <a:xfrm>
            <a:off x="727384" y="502291"/>
            <a:ext cx="9143293" cy="707886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just"/>
            <a:r>
              <a:rPr lang="lt-LT" sz="2000" b="1" dirty="0">
                <a:latin typeface="Myriad Pro" panose="020B0503030403020204" pitchFamily="34" charset="0"/>
                <a:ea typeface="+mn-lt"/>
                <a:cs typeface="Segoe UI Semibold"/>
              </a:rPr>
              <a:t>BENDRAS STUDIJŲ PROGRAMOS KOKYBĖS ĮVERTINIMAS </a:t>
            </a:r>
            <a:endParaRPr lang="en-US" sz="2000" b="1" dirty="0">
              <a:solidFill>
                <a:srgbClr val="0070C0"/>
              </a:solidFill>
              <a:latin typeface="Myriad Pro"/>
              <a:ea typeface="+mn-lt"/>
              <a:cs typeface="Segoe UI Semibold"/>
            </a:endParaRPr>
          </a:p>
          <a:p>
            <a:pPr algn="just">
              <a:lnSpc>
                <a:spcPct val="100000"/>
              </a:lnSpc>
            </a:pPr>
            <a:r>
              <a:rPr lang="en-US" sz="2000" b="1" dirty="0">
                <a:latin typeface="Myriad Pro"/>
                <a:ea typeface="+mn-lt"/>
                <a:cs typeface="Segoe UI Semibold"/>
              </a:rPr>
              <a:t>2024 - 2025</a:t>
            </a:r>
            <a:r>
              <a:rPr lang="lt-LT" sz="2000" b="1" dirty="0">
                <a:latin typeface="Myriad Pro" panose="020B0503030403020204" pitchFamily="34" charset="0"/>
                <a:ea typeface="+mn-lt"/>
                <a:cs typeface="Segoe UI Semibold"/>
              </a:rPr>
              <a:t> M.</a:t>
            </a:r>
            <a:r>
              <a:rPr lang="en-US" sz="2000" b="1" dirty="0">
                <a:latin typeface="Myriad Pro" panose="020B0503030403020204" pitchFamily="34" charset="0"/>
                <a:ea typeface="+mn-lt"/>
                <a:cs typeface="Segoe UI Semibold"/>
              </a:rPr>
              <a:t> </a:t>
            </a:r>
            <a:r>
              <a:rPr lang="lt-LT" sz="2000" b="1" dirty="0">
                <a:latin typeface="Myriad Pro" panose="020B0503030403020204" pitchFamily="34" charset="0"/>
                <a:ea typeface="+mn-lt"/>
                <a:cs typeface="Segoe UI Semibold"/>
              </a:rPr>
              <a:t>M.</a:t>
            </a:r>
            <a:endParaRPr lang="en-US" sz="2000" b="1" dirty="0">
              <a:latin typeface="Myriad Pro"/>
              <a:cs typeface="Segoe UI Semibold"/>
            </a:endParaRPr>
          </a:p>
        </p:txBody>
      </p:sp>
      <p:sp>
        <p:nvSpPr>
          <p:cNvPr id="120" name="Shape 272">
            <a:extLst>
              <a:ext uri="{FF2B5EF4-FFF2-40B4-BE49-F238E27FC236}">
                <a16:creationId xmlns:a16="http://schemas.microsoft.com/office/drawing/2014/main" id="{2C7B76ED-8B61-4EE4-A925-E3646B0E4900}"/>
              </a:ext>
            </a:extLst>
          </p:cNvPr>
          <p:cNvSpPr>
            <a:spLocks noChangeAspect="1"/>
          </p:cNvSpPr>
          <p:nvPr/>
        </p:nvSpPr>
        <p:spPr>
          <a:xfrm rot="10800000" flipH="1">
            <a:off x="302110" y="524099"/>
            <a:ext cx="306242" cy="3536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123" name="Shape 272">
            <a:extLst>
              <a:ext uri="{FF2B5EF4-FFF2-40B4-BE49-F238E27FC236}">
                <a16:creationId xmlns:a16="http://schemas.microsoft.com/office/drawing/2014/main" id="{BD502780-2AA6-4E7A-BAD8-F3236B958879}"/>
              </a:ext>
            </a:extLst>
          </p:cNvPr>
          <p:cNvSpPr>
            <a:spLocks noChangeAspect="1"/>
          </p:cNvSpPr>
          <p:nvPr/>
        </p:nvSpPr>
        <p:spPr>
          <a:xfrm rot="10800000" flipH="1">
            <a:off x="663297" y="145857"/>
            <a:ext cx="306242" cy="3536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108" name="Graphic 11">
            <a:extLst>
              <a:ext uri="{FF2B5EF4-FFF2-40B4-BE49-F238E27FC236}">
                <a16:creationId xmlns:a16="http://schemas.microsoft.com/office/drawing/2014/main" id="{82847193-0020-41F5-BB46-AE883902B5AD}"/>
              </a:ext>
            </a:extLst>
          </p:cNvPr>
          <p:cNvSpPr>
            <a:spLocks noChangeAspect="1"/>
          </p:cNvSpPr>
          <p:nvPr/>
        </p:nvSpPr>
        <p:spPr>
          <a:xfrm flipH="1" flipV="1">
            <a:off x="10010077" y="3012529"/>
            <a:ext cx="443575" cy="497562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FAA61A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09" name="Graphic 11">
            <a:extLst>
              <a:ext uri="{FF2B5EF4-FFF2-40B4-BE49-F238E27FC236}">
                <a16:creationId xmlns:a16="http://schemas.microsoft.com/office/drawing/2014/main" id="{419B7E43-8651-4CD4-9E42-4DDDF62BAE39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10675545" y="2298212"/>
            <a:ext cx="625028" cy="701099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DA2128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0" name="Graphic 11">
            <a:extLst>
              <a:ext uri="{FF2B5EF4-FFF2-40B4-BE49-F238E27FC236}">
                <a16:creationId xmlns:a16="http://schemas.microsoft.com/office/drawing/2014/main" id="{6CE356AA-5CD3-4471-B5B0-6C80E9F04FCE}"/>
              </a:ext>
            </a:extLst>
          </p:cNvPr>
          <p:cNvSpPr>
            <a:spLocks noChangeAspect="1"/>
          </p:cNvSpPr>
          <p:nvPr/>
        </p:nvSpPr>
        <p:spPr>
          <a:xfrm rot="10800000" flipH="1" flipV="1">
            <a:off x="10519514" y="4599658"/>
            <a:ext cx="672428" cy="754267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FAA61A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1" name="Graphic 11">
            <a:extLst>
              <a:ext uri="{FF2B5EF4-FFF2-40B4-BE49-F238E27FC236}">
                <a16:creationId xmlns:a16="http://schemas.microsoft.com/office/drawing/2014/main" id="{73D981E9-7B38-40B4-8073-041B0EB8EA3D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10760605" y="3429917"/>
            <a:ext cx="625028" cy="701098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noFill/>
          <a:ln w="38100" cap="flat">
            <a:solidFill>
              <a:srgbClr val="F26522">
                <a:alpha val="70000"/>
              </a:srgbClr>
            </a:solidFill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2" name="Graphic 11">
            <a:extLst>
              <a:ext uri="{FF2B5EF4-FFF2-40B4-BE49-F238E27FC236}">
                <a16:creationId xmlns:a16="http://schemas.microsoft.com/office/drawing/2014/main" id="{6B491E21-09C0-4A4D-8695-D10F8846A049}"/>
              </a:ext>
            </a:extLst>
          </p:cNvPr>
          <p:cNvSpPr>
            <a:spLocks noChangeAspect="1"/>
          </p:cNvSpPr>
          <p:nvPr/>
        </p:nvSpPr>
        <p:spPr>
          <a:xfrm flipH="1" flipV="1">
            <a:off x="10231865" y="4135190"/>
            <a:ext cx="331072" cy="371366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chemeClr val="bg2">
              <a:lumMod val="75000"/>
              <a:alpha val="70000"/>
            </a:scheme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pic>
        <p:nvPicPr>
          <p:cNvPr id="96" name="Picture 95" descr="Logo, company name&#10;&#10;Description automatically generated">
            <a:extLst>
              <a:ext uri="{FF2B5EF4-FFF2-40B4-BE49-F238E27FC236}">
                <a16:creationId xmlns:a16="http://schemas.microsoft.com/office/drawing/2014/main" id="{07656A12-7CFA-D14C-8DBB-2BF206B98D7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31864" y="499475"/>
            <a:ext cx="1500175" cy="927381"/>
          </a:xfrm>
          <a:prstGeom prst="rect">
            <a:avLst/>
          </a:prstGeom>
        </p:spPr>
      </p:pic>
      <p:sp>
        <p:nvSpPr>
          <p:cNvPr id="114" name="Rectangle: Rounded Corners 38">
            <a:extLst>
              <a:ext uri="{FF2B5EF4-FFF2-40B4-BE49-F238E27FC236}">
                <a16:creationId xmlns:a16="http://schemas.microsoft.com/office/drawing/2014/main" id="{ECBAB91B-94AB-3C47-8475-60292AA419FA}"/>
              </a:ext>
            </a:extLst>
          </p:cNvPr>
          <p:cNvSpPr/>
          <p:nvPr/>
        </p:nvSpPr>
        <p:spPr>
          <a:xfrm>
            <a:off x="1074232" y="1664636"/>
            <a:ext cx="4096858" cy="3690909"/>
          </a:xfrm>
          <a:prstGeom prst="roundRect">
            <a:avLst>
              <a:gd name="adj" fmla="val 4167"/>
            </a:avLst>
          </a:prstGeom>
          <a:solidFill>
            <a:schemeClr val="accent3">
              <a:lumMod val="20000"/>
              <a:lumOff val="80000"/>
              <a:alpha val="6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tx1">
                  <a:lumMod val="65000"/>
                  <a:lumOff val="35000"/>
                </a:schemeClr>
              </a:solidFill>
              <a:latin typeface="Nexa Bold" panose="02000000000000000000" pitchFamily="50" charset="0"/>
            </a:endParaRPr>
          </a:p>
        </p:txBody>
      </p:sp>
      <p:graphicFrame>
        <p:nvGraphicFramePr>
          <p:cNvPr id="115" name="Graf 5">
            <a:extLst>
              <a:ext uri="{FF2B5EF4-FFF2-40B4-BE49-F238E27FC236}">
                <a16:creationId xmlns:a16="http://schemas.microsoft.com/office/drawing/2014/main" id="{2F5BC91C-F414-B046-81D2-99C77E6985C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91811816"/>
              </p:ext>
            </p:extLst>
          </p:nvPr>
        </p:nvGraphicFramePr>
        <p:xfrm>
          <a:off x="1266166" y="2378031"/>
          <a:ext cx="3712988" cy="27633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16" name="Rectangle 115">
            <a:extLst>
              <a:ext uri="{FF2B5EF4-FFF2-40B4-BE49-F238E27FC236}">
                <a16:creationId xmlns:a16="http://schemas.microsoft.com/office/drawing/2014/main" id="{0DC8E586-7F6E-B841-BDA4-A8E0738065C1}"/>
              </a:ext>
            </a:extLst>
          </p:cNvPr>
          <p:cNvSpPr/>
          <p:nvPr/>
        </p:nvSpPr>
        <p:spPr>
          <a:xfrm>
            <a:off x="1516306" y="1731700"/>
            <a:ext cx="3212709" cy="461665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lt-LT" sz="1200" b="1" dirty="0">
                <a:latin typeface="Myriad Pro" panose="020B0503030403020204" pitchFamily="34" charset="0"/>
                <a:cs typeface="Segoe UI Semibold"/>
              </a:rPr>
              <a:t>PASITENKINIMAS BENDRA STUDIJŲ PROGRAMOS KOKYBE</a:t>
            </a:r>
            <a:endParaRPr lang="lt-LT" sz="1200" b="1" dirty="0">
              <a:latin typeface="Myriad Pro" panose="020B0503030403020204" pitchFamily="34" charset="0"/>
              <a:cs typeface="Segoe UI Semibold" panose="020B0702040204020203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F13E9BB-648B-6545-8AA2-000BDC31CB97}"/>
              </a:ext>
            </a:extLst>
          </p:cNvPr>
          <p:cNvSpPr txBox="1"/>
          <p:nvPr/>
        </p:nvSpPr>
        <p:spPr>
          <a:xfrm>
            <a:off x="919027" y="5624055"/>
            <a:ext cx="8436123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lt-LT" sz="1600" b="1" dirty="0">
                <a:solidFill>
                  <a:srgbClr val="CF324F"/>
                </a:solidFill>
                <a:latin typeface="Arial"/>
                <a:cs typeface="Arial"/>
              </a:rPr>
              <a:t>81% </a:t>
            </a:r>
            <a:r>
              <a:rPr lang="lt-LT" sz="1600" dirty="0">
                <a:solidFill>
                  <a:srgbClr val="CF324F"/>
                </a:solidFill>
                <a:latin typeface="Arial"/>
                <a:cs typeface="Arial"/>
              </a:rPr>
              <a:t>apklausoje</a:t>
            </a:r>
            <a:r>
              <a:rPr lang="en-US" sz="1600" dirty="0">
                <a:solidFill>
                  <a:srgbClr val="CF324F"/>
                </a:solidFill>
                <a:latin typeface="Arial"/>
                <a:cs typeface="Arial"/>
              </a:rPr>
              <a:t> </a:t>
            </a:r>
            <a:r>
              <a:rPr lang="lt-LT" sz="1600" dirty="0">
                <a:solidFill>
                  <a:srgbClr val="CF324F"/>
                </a:solidFill>
                <a:latin typeface="Arial"/>
                <a:cs typeface="Arial"/>
              </a:rPr>
              <a:t>dalyvavusių studentų </a:t>
            </a:r>
            <a:r>
              <a:rPr lang="lt-LT" sz="1600" dirty="0">
                <a:solidFill>
                  <a:srgbClr val="CF324F"/>
                </a:solidFill>
                <a:latin typeface="Arial"/>
                <a:ea typeface="+mn-lt"/>
                <a:cs typeface="Arial"/>
              </a:rPr>
              <a:t>yra </a:t>
            </a:r>
            <a:r>
              <a:rPr lang="lt-LT" sz="1600" b="1" dirty="0">
                <a:solidFill>
                  <a:srgbClr val="CF324F"/>
                </a:solidFill>
                <a:latin typeface="Arial"/>
                <a:ea typeface="+mn-lt"/>
                <a:cs typeface="Arial"/>
              </a:rPr>
              <a:t>labai</a:t>
            </a:r>
            <a:r>
              <a:rPr lang="lt-LT" sz="1600" dirty="0">
                <a:solidFill>
                  <a:srgbClr val="CF324F"/>
                </a:solidFill>
                <a:latin typeface="Arial"/>
                <a:ea typeface="+mn-lt"/>
                <a:cs typeface="Arial"/>
              </a:rPr>
              <a:t> </a:t>
            </a:r>
            <a:r>
              <a:rPr lang="lt-LT" sz="1600" b="1" dirty="0">
                <a:solidFill>
                  <a:srgbClr val="CF324F"/>
                </a:solidFill>
                <a:latin typeface="Arial"/>
                <a:ea typeface="+mn-lt"/>
                <a:cs typeface="Arial"/>
              </a:rPr>
              <a:t>patenkinti</a:t>
            </a:r>
            <a:r>
              <a:rPr lang="lt-LT" sz="1600" dirty="0">
                <a:solidFill>
                  <a:srgbClr val="CF324F"/>
                </a:solidFill>
                <a:latin typeface="Arial"/>
                <a:ea typeface="+mn-lt"/>
                <a:cs typeface="Arial"/>
              </a:rPr>
              <a:t> arba </a:t>
            </a:r>
            <a:r>
              <a:rPr lang="lt-LT" sz="1600" b="1" dirty="0">
                <a:solidFill>
                  <a:srgbClr val="CF324F"/>
                </a:solidFill>
                <a:latin typeface="Arial"/>
                <a:ea typeface="+mn-lt"/>
                <a:cs typeface="Arial"/>
              </a:rPr>
              <a:t>patenkinti</a:t>
            </a:r>
            <a:r>
              <a:rPr lang="lt-LT" sz="1600" dirty="0">
                <a:solidFill>
                  <a:srgbClr val="CF324F"/>
                </a:solidFill>
                <a:latin typeface="Arial"/>
                <a:ea typeface="+mn-lt"/>
                <a:cs typeface="Arial"/>
              </a:rPr>
              <a:t> </a:t>
            </a:r>
            <a:r>
              <a:rPr lang="lt-LT" sz="1600" i="1" dirty="0">
                <a:solidFill>
                  <a:srgbClr val="CF324F"/>
                </a:solidFill>
                <a:latin typeface="Arial"/>
                <a:cs typeface="Arial"/>
              </a:rPr>
              <a:t>Verslo </a:t>
            </a:r>
            <a:r>
              <a:rPr lang="lt-LT" sz="1600" dirty="0">
                <a:solidFill>
                  <a:srgbClr val="CF324F"/>
                </a:solidFill>
                <a:latin typeface="Arial"/>
                <a:cs typeface="Arial"/>
              </a:rPr>
              <a:t>krypties magistrantūros </a:t>
            </a:r>
            <a:r>
              <a:rPr lang="lt-LT" sz="1600" spc="0" dirty="0">
                <a:solidFill>
                  <a:srgbClr val="CF324F"/>
                </a:solidFill>
                <a:latin typeface="Arial"/>
                <a:cs typeface="Arial"/>
              </a:rPr>
              <a:t>studijų programos </a:t>
            </a:r>
            <a:r>
              <a:rPr lang="lt-LT" sz="1600" i="1" dirty="0">
                <a:solidFill>
                  <a:srgbClr val="CF324F"/>
                </a:solidFill>
                <a:latin typeface="Arial"/>
                <a:cs typeface="Arial"/>
              </a:rPr>
              <a:t>Verslo administravimas (MBA)</a:t>
            </a:r>
            <a:r>
              <a:rPr lang="lt-LT" sz="1600" dirty="0">
                <a:solidFill>
                  <a:srgbClr val="CF324F"/>
                </a:solidFill>
                <a:latin typeface="Arial"/>
                <a:cs typeface="Arial"/>
              </a:rPr>
              <a:t> </a:t>
            </a:r>
            <a:r>
              <a:rPr lang="lt-LT" sz="1600" spc="0" dirty="0">
                <a:solidFill>
                  <a:srgbClr val="CF324F"/>
                </a:solidFill>
                <a:latin typeface="Arial"/>
                <a:ea typeface="+mn-lt"/>
                <a:cs typeface="Arial"/>
              </a:rPr>
              <a:t>kokybe</a:t>
            </a:r>
            <a:r>
              <a:rPr lang="lt-LT" sz="1600" dirty="0">
                <a:solidFill>
                  <a:srgbClr val="CF324F"/>
                </a:solidFill>
                <a:latin typeface="Arial"/>
                <a:ea typeface="+mn-lt"/>
                <a:cs typeface="Arial"/>
              </a:rPr>
              <a:t>.</a:t>
            </a:r>
            <a:endParaRPr lang="en-US" sz="1600" dirty="0">
              <a:solidFill>
                <a:srgbClr val="CF324F"/>
              </a:solidFill>
              <a:latin typeface="Arial"/>
              <a:ea typeface="+mn-lt"/>
              <a:cs typeface="Arial"/>
            </a:endParaRPr>
          </a:p>
        </p:txBody>
      </p:sp>
      <p:sp>
        <p:nvSpPr>
          <p:cNvPr id="21" name="Graphic 11">
            <a:extLst>
              <a:ext uri="{FF2B5EF4-FFF2-40B4-BE49-F238E27FC236}">
                <a16:creationId xmlns:a16="http://schemas.microsoft.com/office/drawing/2014/main" id="{976EEB43-42AB-AC4E-BA79-C618043ACB1F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339972" y="5534081"/>
            <a:ext cx="453774" cy="509001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noFill/>
          <a:ln w="38100" cap="flat">
            <a:solidFill>
              <a:srgbClr val="F26522">
                <a:alpha val="70000"/>
              </a:srgbClr>
            </a:solidFill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22" name="Shape 272">
            <a:extLst>
              <a:ext uri="{FF2B5EF4-FFF2-40B4-BE49-F238E27FC236}">
                <a16:creationId xmlns:a16="http://schemas.microsoft.com/office/drawing/2014/main" id="{69E4C519-AE71-354A-8120-3BB62F0EA527}"/>
              </a:ext>
            </a:extLst>
          </p:cNvPr>
          <p:cNvSpPr>
            <a:spLocks noChangeAspect="1"/>
          </p:cNvSpPr>
          <p:nvPr/>
        </p:nvSpPr>
        <p:spPr>
          <a:xfrm rot="9206361" flipH="1">
            <a:off x="455692" y="5660216"/>
            <a:ext cx="222334" cy="25672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20" name="Rectangle: Rounded Corners 38">
            <a:extLst>
              <a:ext uri="{FF2B5EF4-FFF2-40B4-BE49-F238E27FC236}">
                <a16:creationId xmlns:a16="http://schemas.microsoft.com/office/drawing/2014/main" id="{4CF451DD-33DC-A34C-8286-A2A6EC6403A2}"/>
              </a:ext>
            </a:extLst>
          </p:cNvPr>
          <p:cNvSpPr/>
          <p:nvPr/>
        </p:nvSpPr>
        <p:spPr>
          <a:xfrm>
            <a:off x="5258293" y="1663017"/>
            <a:ext cx="4096858" cy="3690909"/>
          </a:xfrm>
          <a:prstGeom prst="roundRect">
            <a:avLst>
              <a:gd name="adj" fmla="val 4167"/>
            </a:avLst>
          </a:prstGeom>
          <a:solidFill>
            <a:schemeClr val="accent3">
              <a:lumMod val="20000"/>
              <a:lumOff val="80000"/>
              <a:alpha val="6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tx1">
                  <a:lumMod val="65000"/>
                  <a:lumOff val="35000"/>
                </a:schemeClr>
              </a:solidFill>
              <a:latin typeface="Nexa Bold" panose="02000000000000000000" pitchFamily="50" charset="0"/>
            </a:endParaRPr>
          </a:p>
        </p:txBody>
      </p:sp>
      <p:graphicFrame>
        <p:nvGraphicFramePr>
          <p:cNvPr id="23" name="Graf 5">
            <a:extLst>
              <a:ext uri="{FF2B5EF4-FFF2-40B4-BE49-F238E27FC236}">
                <a16:creationId xmlns:a16="http://schemas.microsoft.com/office/drawing/2014/main" id="{87F85549-BBE1-EC43-93D4-ADD876CA841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223657422"/>
              </p:ext>
            </p:extLst>
          </p:nvPr>
        </p:nvGraphicFramePr>
        <p:xfrm>
          <a:off x="5450227" y="2376412"/>
          <a:ext cx="3712988" cy="27633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24" name="Rectangle 23">
            <a:extLst>
              <a:ext uri="{FF2B5EF4-FFF2-40B4-BE49-F238E27FC236}">
                <a16:creationId xmlns:a16="http://schemas.microsoft.com/office/drawing/2014/main" id="{1F6A042A-FA50-6546-88FF-AE3FD60D1FD7}"/>
              </a:ext>
            </a:extLst>
          </p:cNvPr>
          <p:cNvSpPr/>
          <p:nvPr/>
        </p:nvSpPr>
        <p:spPr>
          <a:xfrm>
            <a:off x="5575296" y="1730081"/>
            <a:ext cx="3462849" cy="276999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lt-LT" sz="1200" b="1" dirty="0">
                <a:latin typeface="Myriad Pro" panose="020B0503030403020204" pitchFamily="34" charset="0"/>
                <a:cs typeface="Segoe UI Semibold" panose="020B0702040204020203" pitchFamily="34" charset="0"/>
              </a:rPr>
              <a:t>STUDIJŲ PROGRAMOS ATITIKIMAS STUDENTŲ</a:t>
            </a:r>
            <a:r>
              <a:rPr lang="en-US" sz="1200" b="1" dirty="0">
                <a:latin typeface="Myriad Pro" panose="020B0503030403020204" pitchFamily="34" charset="0"/>
                <a:cs typeface="Segoe UI Semibold" panose="020B0702040204020203" pitchFamily="34" charset="0"/>
              </a:rPr>
              <a:t> L</a:t>
            </a:r>
            <a:r>
              <a:rPr lang="lt-LT" sz="1200" b="1" dirty="0">
                <a:latin typeface="Myriad Pro" panose="020B0503030403020204" pitchFamily="34" charset="0"/>
                <a:cs typeface="Segoe UI Semibold" panose="020B0702040204020203" pitchFamily="34" charset="0"/>
              </a:rPr>
              <a:t>ŪKESČIAMS </a:t>
            </a:r>
          </a:p>
        </p:txBody>
      </p:sp>
    </p:spTree>
    <p:extLst>
      <p:ext uri="{BB962C8B-B14F-4D97-AF65-F5344CB8AC3E}">
        <p14:creationId xmlns:p14="http://schemas.microsoft.com/office/powerpoint/2010/main" val="17416779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4 0.18402 L -2.08333E-6 2.96296E-6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2000" tmFilter="0, 0; .2, .5; .8, .5; 1, 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1000" autoRev="1" fill="hold"/>
                                        <p:tgtEl>
                                          <p:spTgt spid="10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5638 -0.17245 L 2.29167E-6 7.40741E-7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12" y="8611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2000" tmFilter="0, 0; .2, .5; .8, .5; 1, 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3" dur="1000" autoRev="1" fill="hold"/>
                                        <p:tgtEl>
                                          <p:spTgt spid="10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3 0.18403 L -3.54167E-6 -1.11111E-6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29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2000" tmFilter="0, 0; .2, .5; .8, .5; 1, 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1" dur="1000" autoRev="1" fill="hold"/>
                                        <p:tgtEl>
                                          <p:spTgt spid="11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3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0" presetClass="path" presetSubtype="0" decel="50000" fill="hold" grpId="1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5"/>
                                    </p:cond>
                                  </p:endCondLst>
                                  <p:childTnLst>
                                    <p:animMotion origin="layout" path="M 0.11054 0.00139 L 2.91667E-6 3.33333E-6 " pathEditMode="relative" rAng="0" ptsTypes="AA">
                                      <p:cBhvr>
                                        <p:cTn id="36" dur="2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534" y="-69"/>
                                    </p:animMotion>
                                  </p:childTnLst>
                                </p:cTn>
                              </p:par>
                              <p:par>
                                <p:cTn id="37" presetID="26" presetClass="emph" presetSubtype="0" fill="hold" grpId="2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37"/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38" dur="2000" tmFilter="0, 0; .2, .5; .8, .5; 1, 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9" dur="1000" autoRev="1" fill="hold"/>
                                        <p:tgtEl>
                                          <p:spTgt spid="11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4 0.18402 L -2.08333E-6 2.96296E-6 " pathEditMode="relative" rAng="0" ptsTypes="AA">
                                      <p:cBhvr>
                                        <p:cTn id="44" dur="2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45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2000" tmFilter="0, 0; .2, .5; .8, .5; 1, 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7" dur="1000" autoRev="1" fill="hold"/>
                                        <p:tgtEl>
                                          <p:spTgt spid="11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3500"/>
                            </p:stCondLst>
                            <p:childTnLst>
                              <p:par>
                                <p:cTn id="4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15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4000"/>
                            </p:stCondLst>
                            <p:childTnLst>
                              <p:par>
                                <p:cTn id="5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115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4500"/>
                            </p:stCondLst>
                            <p:childTnLst>
                              <p:par>
                                <p:cTn id="6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15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5000"/>
                            </p:stCondLst>
                            <p:childTnLst>
                              <p:par>
                                <p:cTn id="6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115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5500"/>
                            </p:stCondLst>
                            <p:childTnLst>
                              <p:par>
                                <p:cTn id="7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115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6000"/>
                            </p:stCondLst>
                            <p:childTnLst>
                              <p:par>
                                <p:cTn id="7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115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6500"/>
                            </p:stCondLst>
                            <p:childTnLst>
                              <p:par>
                                <p:cTn id="7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115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10" presetClass="entr" presetSubtype="0" fill="hold" grpId="0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8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0" presetClass="path" presetSubtype="0" decel="50000" fill="hold" grpId="1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85"/>
                                    </p:cond>
                                  </p:endCondLst>
                                  <p:childTnLst>
                                    <p:animMotion origin="layout" path="M 0.11054 0.00139 L 2.91667E-6 3.33333E-6 " pathEditMode="relative" rAng="0" ptsTypes="AA">
                                      <p:cBhvr>
                                        <p:cTn id="86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534" y="-69"/>
                                    </p:animMotion>
                                  </p:childTnLst>
                                </p:cTn>
                              </p:par>
                              <p:par>
                                <p:cTn id="87" presetID="26" presetClass="emph" presetSubtype="0" fill="hold" grpId="2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87"/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88" dur="2000" tmFilter="0, 0; .2, .5; .8, .5; 1, 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9" dur="1000" autoRev="1" fill="hold"/>
                                        <p:tgtEl>
                                          <p:spTgt spid="2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10000"/>
                            </p:stCondLst>
                            <p:childTnLst>
                              <p:par>
                                <p:cTn id="9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23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10500"/>
                            </p:stCondLst>
                            <p:childTnLst>
                              <p:par>
                                <p:cTn id="10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23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11000"/>
                            </p:stCondLst>
                            <p:childTnLst>
                              <p:par>
                                <p:cTn id="10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23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11500"/>
                            </p:stCondLst>
                            <p:childTnLst>
                              <p:par>
                                <p:cTn id="10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23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12000"/>
                            </p:stCondLst>
                            <p:childTnLst>
                              <p:par>
                                <p:cTn id="1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23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12500"/>
                            </p:stCondLst>
                            <p:childTnLst>
                              <p:par>
                                <p:cTn id="1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23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13000"/>
                            </p:stCondLst>
                            <p:childTnLst>
                              <p:par>
                                <p:cTn id="1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23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1" grpId="0"/>
      <p:bldP spid="108" grpId="0" animBg="1"/>
      <p:bldP spid="108" grpId="1" animBg="1"/>
      <p:bldP spid="108" grpId="2" animBg="1"/>
      <p:bldP spid="109" grpId="0" animBg="1"/>
      <p:bldP spid="109" grpId="1" animBg="1"/>
      <p:bldP spid="109" grpId="2" animBg="1"/>
      <p:bldP spid="110" grpId="0" animBg="1"/>
      <p:bldP spid="110" grpId="1" animBg="1"/>
      <p:bldP spid="110" grpId="2" animBg="1"/>
      <p:bldP spid="111" grpId="0" animBg="1"/>
      <p:bldP spid="111" grpId="1" animBg="1"/>
      <p:bldP spid="111" grpId="2" animBg="1"/>
      <p:bldP spid="112" grpId="0" animBg="1"/>
      <p:bldP spid="112" grpId="1" animBg="1"/>
      <p:bldP spid="112" grpId="2" animBg="1"/>
      <p:bldP spid="114" grpId="0" animBg="1"/>
      <p:bldGraphic spid="115" grpId="0" uiExpand="1">
        <p:bldSub>
          <a:bldChart bld="category"/>
        </p:bldSub>
      </p:bldGraphic>
      <p:bldP spid="116" grpId="0"/>
      <p:bldP spid="21" grpId="0" animBg="1"/>
      <p:bldP spid="21" grpId="1" animBg="1"/>
      <p:bldP spid="21" grpId="2" animBg="1"/>
      <p:bldP spid="20" grpId="0" animBg="1"/>
      <p:bldGraphic spid="23" grpId="0" uiExpand="1">
        <p:bldSub>
          <a:bldChart bld="category"/>
        </p:bldSub>
      </p:bldGraphic>
      <p:bldP spid="24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1152</TotalTime>
  <Words>212</Words>
  <Application>Microsoft Office PowerPoint</Application>
  <PresentationFormat>Plačiaekranė</PresentationFormat>
  <Paragraphs>24</Paragraphs>
  <Slides>3</Slides>
  <Notes>3</Notes>
  <HiddenSlides>0</HiddenSlides>
  <MMClips>0</MMClips>
  <ScaleCrop>false</ScaleCrop>
  <HeadingPairs>
    <vt:vector size="6" baseType="variant">
      <vt:variant>
        <vt:lpstr>Naudojami šriftai</vt:lpstr>
      </vt:variant>
      <vt:variant>
        <vt:i4>11</vt:i4>
      </vt:variant>
      <vt:variant>
        <vt:lpstr>Tema</vt:lpstr>
      </vt:variant>
      <vt:variant>
        <vt:i4>1</vt:i4>
      </vt:variant>
      <vt:variant>
        <vt:lpstr>Skaidrių pavadinimai</vt:lpstr>
      </vt:variant>
      <vt:variant>
        <vt:i4>3</vt:i4>
      </vt:variant>
    </vt:vector>
  </HeadingPairs>
  <TitlesOfParts>
    <vt:vector size="15" baseType="lpstr">
      <vt:lpstr>Arial</vt:lpstr>
      <vt:lpstr>Calibri</vt:lpstr>
      <vt:lpstr>Calibri Light</vt:lpstr>
      <vt:lpstr>Century Gothic</vt:lpstr>
      <vt:lpstr>Helvetica Light</vt:lpstr>
      <vt:lpstr>Helvetica Neue Medium</vt:lpstr>
      <vt:lpstr>Lato Regular</vt:lpstr>
      <vt:lpstr>Myriad Pro</vt:lpstr>
      <vt:lpstr>Montserrat</vt:lpstr>
      <vt:lpstr>Nexa Bold</vt:lpstr>
      <vt:lpstr>Segoe UI Semibold</vt:lpstr>
      <vt:lpstr>Office Theme</vt:lpstr>
      <vt:lpstr>„PowerPoint“ pateiktis</vt:lpstr>
      <vt:lpstr>„PowerPoint“ pateiktis</vt:lpstr>
      <vt:lpstr>„PowerPoint“ pateiktis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monique.sinkeviciute@gmail.com</dc:creator>
  <cp:lastModifiedBy>Rimas Misevičius</cp:lastModifiedBy>
  <cp:revision>75</cp:revision>
  <dcterms:created xsi:type="dcterms:W3CDTF">2021-04-08T09:21:09Z</dcterms:created>
  <dcterms:modified xsi:type="dcterms:W3CDTF">2022-05-05T08:56:06Z</dcterms:modified>
</cp:coreProperties>
</file>