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5113000" cy="21374100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K Grotesk Bold" panose="020B0604020202020204" charset="-7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24443-04DD-4F69-AF1F-C48532C818BF}" v="1" dt="2023-10-26T06:32:33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32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ė Cechanovskienė" userId="3e4e9317-b91f-4a28-bca6-01c8c91bd27f" providerId="ADAL" clId="{FA524443-04DD-4F69-AF1F-C48532C818BF}"/>
    <pc:docChg chg="undo custSel modSld">
      <pc:chgData name="Agnė Cechanovskienė" userId="3e4e9317-b91f-4a28-bca6-01c8c91bd27f" providerId="ADAL" clId="{FA524443-04DD-4F69-AF1F-C48532C818BF}" dt="2023-10-26T06:52:46.146" v="730" actId="255"/>
      <pc:docMkLst>
        <pc:docMk/>
      </pc:docMkLst>
      <pc:sldChg chg="delSp modSp mod">
        <pc:chgData name="Agnė Cechanovskienė" userId="3e4e9317-b91f-4a28-bca6-01c8c91bd27f" providerId="ADAL" clId="{FA524443-04DD-4F69-AF1F-C48532C818BF}" dt="2023-10-26T06:52:46.146" v="730" actId="255"/>
        <pc:sldMkLst>
          <pc:docMk/>
          <pc:sldMk cId="0" sldId="256"/>
        </pc:sldMkLst>
        <pc:spChg chg="mod">
          <ac:chgData name="Agnė Cechanovskienė" userId="3e4e9317-b91f-4a28-bca6-01c8c91bd27f" providerId="ADAL" clId="{FA524443-04DD-4F69-AF1F-C48532C818BF}" dt="2023-10-26T06:31:38.130" v="69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13:11:30.535" v="369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13:12:17.667" v="375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52:46.146" v="730" actId="255"/>
          <ac:spMkLst>
            <pc:docMk/>
            <pc:sldMk cId="0" sldId="256"/>
            <ac:spMk id="14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52:37.181" v="728" actId="25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13:49:29.057" v="632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38:36.076" v="698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09:15:33.222" v="23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30:57.632" v="691" actId="20577"/>
          <ac:spMkLst>
            <pc:docMk/>
            <pc:sldMk cId="0" sldId="256"/>
            <ac:spMk id="19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32:11.624" v="696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39:03.299" v="722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13:12:58.725" v="383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11:45:33.969" v="282" actId="255"/>
          <ac:spMkLst>
            <pc:docMk/>
            <pc:sldMk cId="0" sldId="256"/>
            <ac:spMk id="23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39:26.732" v="725" actId="255"/>
          <ac:spMkLst>
            <pc:docMk/>
            <pc:sldMk cId="0" sldId="256"/>
            <ac:spMk id="24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6T06:52:17.699" v="727" actId="255"/>
          <ac:spMkLst>
            <pc:docMk/>
            <pc:sldMk cId="0" sldId="256"/>
            <ac:spMk id="25" creationId="{00000000-0000-0000-0000-000000000000}"/>
          </ac:spMkLst>
        </pc:spChg>
        <pc:spChg chg="del mod">
          <ac:chgData name="Agnė Cechanovskienė" userId="3e4e9317-b91f-4a28-bca6-01c8c91bd27f" providerId="ADAL" clId="{FA524443-04DD-4F69-AF1F-C48532C818BF}" dt="2023-10-24T13:16:14.610" v="434"/>
          <ac:spMkLst>
            <pc:docMk/>
            <pc:sldMk cId="0" sldId="256"/>
            <ac:spMk id="26" creationId="{00000000-0000-0000-0000-000000000000}"/>
          </ac:spMkLst>
        </pc:spChg>
        <pc:spChg chg="del">
          <ac:chgData name="Agnė Cechanovskienė" userId="3e4e9317-b91f-4a28-bca6-01c8c91bd27f" providerId="ADAL" clId="{FA524443-04DD-4F69-AF1F-C48532C818BF}" dt="2023-10-24T13:10:52.114" v="344" actId="478"/>
          <ac:spMkLst>
            <pc:docMk/>
            <pc:sldMk cId="0" sldId="256"/>
            <ac:spMk id="27" creationId="{00000000-0000-0000-0000-000000000000}"/>
          </ac:spMkLst>
        </pc:spChg>
        <pc:spChg chg="del mod">
          <ac:chgData name="Agnė Cechanovskienė" userId="3e4e9317-b91f-4a28-bca6-01c8c91bd27f" providerId="ADAL" clId="{FA524443-04DD-4F69-AF1F-C48532C818BF}" dt="2023-10-24T13:10:52.129" v="34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Agnė Cechanovskienė" userId="3e4e9317-b91f-4a28-bca6-01c8c91bd27f" providerId="ADAL" clId="{FA524443-04DD-4F69-AF1F-C48532C818BF}" dt="2023-10-24T13:13:14.954" v="385" actId="1076"/>
          <ac:spMkLst>
            <pc:docMk/>
            <pc:sldMk cId="0" sldId="256"/>
            <ac:spMk id="29" creationId="{00000000-0000-0000-0000-000000000000}"/>
          </ac:spMkLst>
        </pc:spChg>
        <pc:grpChg chg="mod">
          <ac:chgData name="Agnė Cechanovskienė" userId="3e4e9317-b91f-4a28-bca6-01c8c91bd27f" providerId="ADAL" clId="{FA524443-04DD-4F69-AF1F-C48532C818BF}" dt="2023-10-26T06:31:47.619" v="695" actId="14100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Agnė Cechanovskienė" userId="3e4e9317-b91f-4a28-bca6-01c8c91bd27f" providerId="ADAL" clId="{FA524443-04DD-4F69-AF1F-C48532C818BF}" dt="2023-10-24T11:45:19.112" v="280" actId="1076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Agnė Cechanovskienė" userId="3e4e9317-b91f-4a28-bca6-01c8c91bd27f" providerId="ADAL" clId="{FA524443-04DD-4F69-AF1F-C48532C818BF}" dt="2023-10-24T13:12:25.633" v="376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Agnė Cechanovskienė" userId="3e4e9317-b91f-4a28-bca6-01c8c91bd27f" providerId="ADAL" clId="{FA524443-04DD-4F69-AF1F-C48532C818BF}" dt="2023-10-24T13:13:25.461" v="387" actId="1076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Agnė Cechanovskienė" userId="3e4e9317-b91f-4a28-bca6-01c8c91bd27f" providerId="ADAL" clId="{FA524443-04DD-4F69-AF1F-C48532C818BF}" dt="2023-10-24T13:13:40.657" v="390" actId="1076"/>
          <ac:picMkLst>
            <pc:docMk/>
            <pc:sldMk cId="0" sldId="256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3" r="793"/>
          <a:stretch>
            <a:fillRect/>
          </a:stretch>
        </p:blipFill>
        <p:spPr>
          <a:xfrm>
            <a:off x="8219908" y="318168"/>
            <a:ext cx="6516799" cy="1538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79246" y="4297207"/>
            <a:ext cx="7433754" cy="16409541"/>
            <a:chOff x="80731" y="0"/>
            <a:chExt cx="1456942" cy="3146531"/>
          </a:xfrm>
        </p:grpSpPr>
        <p:sp>
          <p:nvSpPr>
            <p:cNvPr id="4" name="Freeform 4"/>
            <p:cNvSpPr/>
            <p:nvPr/>
          </p:nvSpPr>
          <p:spPr>
            <a:xfrm>
              <a:off x="80731" y="0"/>
              <a:ext cx="1456942" cy="3146531"/>
            </a:xfrm>
            <a:custGeom>
              <a:avLst/>
              <a:gdLst/>
              <a:ahLst/>
              <a:cxnLst/>
              <a:rect l="l" t="t" r="r" b="b"/>
              <a:pathLst>
                <a:path w="1456942" h="3146531">
                  <a:moveTo>
                    <a:pt x="0" y="0"/>
                  </a:moveTo>
                  <a:lnTo>
                    <a:pt x="1456942" y="0"/>
                  </a:lnTo>
                  <a:lnTo>
                    <a:pt x="1456942" y="3146531"/>
                  </a:lnTo>
                  <a:lnTo>
                    <a:pt x="0" y="3146531"/>
                  </a:lnTo>
                  <a:close/>
                </a:path>
              </a:pathLst>
            </a:custGeom>
            <a:solidFill>
              <a:srgbClr val="D9D9D9">
                <a:alpha val="36863"/>
              </a:srgbClr>
            </a:solidFill>
          </p:spPr>
          <p:txBody>
            <a:bodyPr/>
            <a:lstStyle/>
            <a:p>
              <a:endParaRPr lang="lt-LT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47000"/>
          </a:blip>
          <a:srcRect t="26447" b="30184"/>
          <a:stretch>
            <a:fillRect/>
          </a:stretch>
        </p:blipFill>
        <p:spPr>
          <a:xfrm>
            <a:off x="0" y="1856274"/>
            <a:ext cx="15195522" cy="311818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519668" y="5972839"/>
            <a:ext cx="4682995" cy="0"/>
          </a:xfrm>
          <a:prstGeom prst="line">
            <a:avLst/>
          </a:prstGeom>
          <a:ln w="47625" cap="flat">
            <a:solidFill>
              <a:srgbClr val="E20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7" name="AutoShape 7"/>
          <p:cNvSpPr/>
          <p:nvPr/>
        </p:nvSpPr>
        <p:spPr>
          <a:xfrm>
            <a:off x="8568944" y="10364623"/>
            <a:ext cx="4848433" cy="0"/>
          </a:xfrm>
          <a:prstGeom prst="line">
            <a:avLst/>
          </a:prstGeom>
          <a:ln w="47625" cap="flat">
            <a:solidFill>
              <a:srgbClr val="E20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74829" y="11009477"/>
            <a:ext cx="596823" cy="596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46867" y="12166532"/>
            <a:ext cx="469624" cy="6708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19870" y="13542427"/>
            <a:ext cx="523618" cy="53282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077936" y="5972839"/>
            <a:ext cx="5479067" cy="0"/>
          </a:xfrm>
          <a:prstGeom prst="line">
            <a:avLst/>
          </a:prstGeom>
          <a:ln w="47625" cap="flat">
            <a:solidFill>
              <a:srgbClr val="E20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2" name="AutoShape 12"/>
          <p:cNvSpPr/>
          <p:nvPr/>
        </p:nvSpPr>
        <p:spPr>
          <a:xfrm>
            <a:off x="1077936" y="10393301"/>
            <a:ext cx="5479067" cy="0"/>
          </a:xfrm>
          <a:prstGeom prst="line">
            <a:avLst/>
          </a:prstGeom>
          <a:ln w="47625" cap="flat">
            <a:solidFill>
              <a:srgbClr val="E20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3" name="AutoShape 13"/>
          <p:cNvSpPr/>
          <p:nvPr/>
        </p:nvSpPr>
        <p:spPr>
          <a:xfrm>
            <a:off x="992213" y="16252816"/>
            <a:ext cx="5564790" cy="0"/>
          </a:xfrm>
          <a:prstGeom prst="line">
            <a:avLst/>
          </a:prstGeom>
          <a:ln w="47625" cap="flat">
            <a:solidFill>
              <a:srgbClr val="E20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4" name="TextBox 14"/>
          <p:cNvSpPr txBox="1"/>
          <p:nvPr/>
        </p:nvSpPr>
        <p:spPr>
          <a:xfrm>
            <a:off x="9676061" y="5086167"/>
            <a:ext cx="2794267" cy="79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5"/>
              </a:lnSpc>
            </a:pPr>
            <a:r>
              <a:rPr lang="en-US" sz="4000" dirty="0">
                <a:solidFill>
                  <a:srgbClr val="004E90"/>
                </a:solidFill>
                <a:latin typeface="Open Sans"/>
              </a:rPr>
              <a:t>APIE</a:t>
            </a:r>
            <a:r>
              <a:rPr lang="en-US" sz="4689" dirty="0">
                <a:solidFill>
                  <a:srgbClr val="004E90"/>
                </a:solidFill>
                <a:latin typeface="Open Sans"/>
              </a:rPr>
              <a:t> </a:t>
            </a:r>
            <a:r>
              <a:rPr lang="en-US" sz="4000" dirty="0">
                <a:solidFill>
                  <a:srgbClr val="004E90"/>
                </a:solidFill>
                <a:latin typeface="Open Sans"/>
              </a:rPr>
              <a:t>MUS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89465" y="9480572"/>
            <a:ext cx="3222873" cy="79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5"/>
              </a:lnSpc>
            </a:pPr>
            <a:r>
              <a:rPr lang="en-US" sz="4000" dirty="0">
                <a:solidFill>
                  <a:srgbClr val="004E90"/>
                </a:solidFill>
                <a:latin typeface="Open Sans"/>
              </a:rPr>
              <a:t>KONTAKTAI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2919" y="6181159"/>
            <a:ext cx="6996239" cy="384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2"/>
              </a:lnSpc>
            </a:pPr>
            <a:r>
              <a:rPr lang="lt-LT" sz="2409" spc="89" dirty="0">
                <a:solidFill>
                  <a:srgbClr val="004E90"/>
                </a:solidFill>
                <a:latin typeface="HK Grotesk Bold Bold"/>
              </a:rPr>
              <a:t>PRAKTIKANTAS SUSIPAŽINS SU ĮMONIŲ, VEŽIMŲ TEISE, SUSIPAŽINS SU DARBO BYLOMIS, VYKDOMUOJU PROCESU IR JO ADMINISTRAVIMU.</a:t>
            </a:r>
          </a:p>
          <a:p>
            <a:pPr algn="ctr">
              <a:lnSpc>
                <a:spcPts val="3012"/>
              </a:lnSpc>
            </a:pPr>
            <a:endParaRPr lang="lt-LT" sz="2409" spc="89" dirty="0">
              <a:solidFill>
                <a:srgbClr val="004E90"/>
              </a:solidFill>
              <a:latin typeface="HK Grotesk Bold Bold"/>
            </a:endParaRPr>
          </a:p>
          <a:p>
            <a:pPr algn="ctr">
              <a:lnSpc>
                <a:spcPts val="3012"/>
              </a:lnSpc>
            </a:pPr>
            <a:r>
              <a:rPr lang="en-US" sz="2409" spc="89" dirty="0">
                <a:solidFill>
                  <a:srgbClr val="004E90"/>
                </a:solidFill>
                <a:latin typeface="HK Grotesk Bold Bold"/>
              </a:rPr>
              <a:t>TAI GALIMYBĖ ĮGYTI PATIRTIES, IŠMĖGINTI SAVE, KASDIEN PASITIKTI NAUJUS IŠŠŪKIUS IR TOBULĖTI PROFESINĖJE VEIKLOJE</a:t>
            </a:r>
          </a:p>
          <a:p>
            <a:pPr>
              <a:lnSpc>
                <a:spcPts val="3012"/>
              </a:lnSpc>
            </a:pPr>
            <a:endParaRPr lang="en-US" sz="2409" spc="89" dirty="0">
              <a:solidFill>
                <a:srgbClr val="004E90"/>
              </a:solidFill>
              <a:latin typeface="HK Grotesk Bold Bold"/>
            </a:endParaRPr>
          </a:p>
          <a:p>
            <a:pPr>
              <a:lnSpc>
                <a:spcPts val="3012"/>
              </a:lnSpc>
            </a:pPr>
            <a:endParaRPr lang="en-US" sz="2409" spc="89" dirty="0">
              <a:solidFill>
                <a:srgbClr val="004E90"/>
              </a:solidFill>
              <a:latin typeface="HK Grotesk Bol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8600" y="10858500"/>
            <a:ext cx="7287000" cy="3769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0317" lvl="1" indent="-260158" algn="just">
              <a:lnSpc>
                <a:spcPts val="3663"/>
              </a:lnSpc>
              <a:buFont typeface="Arial"/>
              <a:buChar char="•"/>
            </a:pP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ESATE </a:t>
            </a:r>
            <a:r>
              <a:rPr lang="lt-LT" sz="2409" spc="-195" dirty="0">
                <a:solidFill>
                  <a:srgbClr val="004E90"/>
                </a:solidFill>
                <a:latin typeface="HK Grotesk Bold"/>
              </a:rPr>
              <a:t> PASKUTINIŲJŲ KURSŲ STUDENTAS (-Ė)</a:t>
            </a: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​</a:t>
            </a:r>
          </a:p>
          <a:p>
            <a:pPr marL="520317" lvl="1" indent="-260158" algn="just">
              <a:lnSpc>
                <a:spcPts val="3663"/>
              </a:lnSpc>
              <a:buFont typeface="Arial"/>
              <a:buChar char="•"/>
            </a:pP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TURITE ORGANIZACINIUS IR DARBO LAIKO PLANAVIMO ĮGŪDŽIUS​</a:t>
            </a:r>
          </a:p>
          <a:p>
            <a:pPr marL="520317" lvl="1" indent="-260158" algn="just">
              <a:lnSpc>
                <a:spcPts val="3663"/>
              </a:lnSpc>
              <a:buFont typeface="Arial"/>
              <a:buChar char="•"/>
            </a:pP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ESATE GERAI ĮVALDĘS ANGLŲ KALBĄ​</a:t>
            </a:r>
          </a:p>
          <a:p>
            <a:pPr marL="520317" lvl="1" indent="-260158" algn="just">
              <a:lnSpc>
                <a:spcPts val="3663"/>
              </a:lnSpc>
              <a:buFont typeface="Arial"/>
              <a:buChar char="•"/>
            </a:pP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GEBATE KALBĖTI KITOMIS UŽSIENIO KALBOMIS (</a:t>
            </a:r>
            <a:r>
              <a:rPr lang="lt-LT" sz="2409" spc="-195" dirty="0">
                <a:solidFill>
                  <a:srgbClr val="004E90"/>
                </a:solidFill>
                <a:latin typeface="HK Grotesk Bold"/>
              </a:rPr>
              <a:t>BET KURIA IŠ ŠIŲ: </a:t>
            </a: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PRANCŪZŲ/ITALŲ/RUSŲ</a:t>
            </a:r>
            <a:r>
              <a:rPr lang="lt-LT" sz="2409" spc="-195" dirty="0">
                <a:solidFill>
                  <a:srgbClr val="004E90"/>
                </a:solidFill>
                <a:latin typeface="HK Grotesk Bold"/>
              </a:rPr>
              <a:t>/VOKIEČIŲ</a:t>
            </a: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) -PRIVALUMAS​</a:t>
            </a:r>
          </a:p>
          <a:p>
            <a:pPr marL="520317" lvl="1" indent="-260158" algn="just">
              <a:lnSpc>
                <a:spcPts val="3663"/>
              </a:lnSpc>
              <a:buFont typeface="Arial"/>
              <a:buChar char="•"/>
            </a:pPr>
            <a:r>
              <a:rPr lang="en-US" sz="2409" spc="-195" dirty="0">
                <a:solidFill>
                  <a:srgbClr val="004E90"/>
                </a:solidFill>
                <a:latin typeface="HK Grotesk Bold"/>
              </a:rPr>
              <a:t>GEBATE DIRBTI SAVARANKIŠKAI IR KOMANDOJE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6204" y="2070586"/>
            <a:ext cx="13503113" cy="117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lt-LT" sz="6799" dirty="0">
                <a:solidFill>
                  <a:srgbClr val="FFFFFF"/>
                </a:solidFill>
                <a:latin typeface="HK Grotesk Bold"/>
              </a:rPr>
              <a:t>PRAKTIKA TEISĖS SKYRIUJE</a:t>
            </a:r>
            <a:endParaRPr lang="en-US" sz="6799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5324" y="16690966"/>
            <a:ext cx="7177081" cy="320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0317" lvl="1" indent="-260158">
              <a:lnSpc>
                <a:spcPts val="3639"/>
              </a:lnSpc>
              <a:buFont typeface="Arial"/>
              <a:buChar char="•"/>
            </a:pPr>
            <a:r>
              <a:rPr lang="lt-LT" sz="2409" spc="-69" dirty="0">
                <a:solidFill>
                  <a:srgbClr val="004E90"/>
                </a:solidFill>
                <a:latin typeface="HK Grotesk Bold"/>
              </a:rPr>
              <a:t>ĮDOMIĄ IR ATSAKINGĄ PRAKTIKĄ</a:t>
            </a:r>
          </a:p>
          <a:p>
            <a:pPr marL="520317" lvl="1" indent="-260158">
              <a:lnSpc>
                <a:spcPts val="3639"/>
              </a:lnSpc>
              <a:buFont typeface="Arial"/>
              <a:buChar char="•"/>
            </a:pPr>
            <a:r>
              <a:rPr lang="lt-LT" sz="2409" spc="-69" dirty="0">
                <a:solidFill>
                  <a:srgbClr val="004E90"/>
                </a:solidFill>
                <a:latin typeface="HK Grotesk Bold"/>
              </a:rPr>
              <a:t>GALIMYBĘ ĮGYTI PRAKTINIUS TEISINIO DARBO ĮGŪDŽIUS</a:t>
            </a:r>
          </a:p>
          <a:p>
            <a:pPr marL="520317" lvl="1" indent="-260158">
              <a:lnSpc>
                <a:spcPts val="3639"/>
              </a:lnSpc>
              <a:buFont typeface="Arial"/>
              <a:buChar char="•"/>
            </a:pPr>
            <a:r>
              <a:rPr lang="lt-LT" sz="2409" spc="-69" dirty="0">
                <a:solidFill>
                  <a:srgbClr val="004E90"/>
                </a:solidFill>
                <a:latin typeface="HK Grotesk Bold"/>
              </a:rPr>
              <a:t>PROFESINIO TOBULĖJIMO IR KARJEROS GALIMYBES</a:t>
            </a:r>
          </a:p>
          <a:p>
            <a:pPr marL="520317" lvl="1" indent="-260158">
              <a:lnSpc>
                <a:spcPts val="3639"/>
              </a:lnSpc>
              <a:buFont typeface="Arial"/>
              <a:buChar char="•"/>
            </a:pPr>
            <a:r>
              <a:rPr lang="lt-LT" sz="2409" spc="-69" dirty="0">
                <a:solidFill>
                  <a:srgbClr val="004E90"/>
                </a:solidFill>
                <a:latin typeface="HK Grotesk Bold"/>
              </a:rPr>
              <a:t>LANKSTŲ DARBO GRAFIKĄ</a:t>
            </a:r>
          </a:p>
          <a:p>
            <a:pPr marL="520317" lvl="1" indent="-260158">
              <a:lnSpc>
                <a:spcPts val="3639"/>
              </a:lnSpc>
              <a:buFont typeface="Arial"/>
              <a:buChar char="•"/>
            </a:pPr>
            <a:r>
              <a:rPr lang="lt-LT" sz="2409" spc="-69" dirty="0">
                <a:solidFill>
                  <a:srgbClr val="004E90"/>
                </a:solidFill>
                <a:latin typeface="HK Grotesk Bold"/>
              </a:rPr>
              <a:t>GALIMYBĘ PO PRAKTIKOS ĮSIDARBINTI.</a:t>
            </a:r>
            <a:endParaRPr lang="en-US" sz="2409" spc="-69" dirty="0">
              <a:solidFill>
                <a:srgbClr val="004E90"/>
              </a:solidFill>
              <a:latin typeface="HK Grotesk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453485" y="6244045"/>
            <a:ext cx="6276595" cy="248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31"/>
              </a:lnSpc>
            </a:pPr>
            <a:r>
              <a:rPr lang="en-US" sz="2807" dirty="0">
                <a:solidFill>
                  <a:srgbClr val="004E90"/>
                </a:solidFill>
                <a:latin typeface="HK Grotesk Bold"/>
              </a:rPr>
              <a:t>UAB „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Transtira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“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yra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viena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didžiausių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,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moderniausių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ir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labiausiai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patyrusių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transporto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bei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logistikos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paslaugas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teikiančių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lietuviško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privataus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kapitalo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įmonių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Šiaurės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ir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Rytų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 </a:t>
            </a:r>
            <a:r>
              <a:rPr lang="en-US" sz="2807" dirty="0" err="1">
                <a:solidFill>
                  <a:srgbClr val="004E90"/>
                </a:solidFill>
                <a:latin typeface="HK Grotesk Bold"/>
              </a:rPr>
              <a:t>Europoje</a:t>
            </a:r>
            <a:r>
              <a:rPr lang="en-US" sz="2807" dirty="0">
                <a:solidFill>
                  <a:srgbClr val="004E90"/>
                </a:solidFill>
                <a:latin typeface="HK Grotesk Bol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24210" y="11022963"/>
            <a:ext cx="4585489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lt-LT" sz="3000" dirty="0">
                <a:solidFill>
                  <a:srgbClr val="004E90"/>
                </a:solidFill>
                <a:latin typeface="Open Sans Bold"/>
              </a:rPr>
              <a:t>personalas</a:t>
            </a:r>
            <a:r>
              <a:rPr lang="en-US" sz="3000" dirty="0">
                <a:solidFill>
                  <a:srgbClr val="004E90"/>
                </a:solidFill>
                <a:latin typeface="Open Sans Bold"/>
              </a:rPr>
              <a:t>@transtira.lt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98811" y="12097136"/>
            <a:ext cx="434892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4E90"/>
                </a:solidFill>
                <a:latin typeface="Open Sans Bold"/>
              </a:rPr>
              <a:t>Vilniaus g. 4, </a:t>
            </a:r>
            <a:r>
              <a:rPr lang="en-US" sz="3000" dirty="0" err="1">
                <a:solidFill>
                  <a:srgbClr val="004E90"/>
                </a:solidFill>
                <a:latin typeface="Open Sans Bold"/>
              </a:rPr>
              <a:t>Grigiškės</a:t>
            </a:r>
            <a:r>
              <a:rPr lang="en-US" sz="3000" dirty="0">
                <a:solidFill>
                  <a:srgbClr val="004E90"/>
                </a:solidFill>
                <a:latin typeface="Open Sans Bold"/>
              </a:rPr>
              <a:t>,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4E90"/>
                </a:solidFill>
                <a:latin typeface="Open Sans Bold"/>
              </a:rPr>
              <a:t>Vilniaus m. sav.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5635" y="5019748"/>
            <a:ext cx="5151368" cy="801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3"/>
              </a:lnSpc>
            </a:pPr>
            <a:r>
              <a:rPr lang="lt-LT" sz="4000" dirty="0">
                <a:solidFill>
                  <a:srgbClr val="004E90"/>
                </a:solidFill>
                <a:latin typeface="Open Sans"/>
              </a:rPr>
              <a:t>PRAKTIKOS</a:t>
            </a:r>
            <a:r>
              <a:rPr lang="en-US" sz="4759" dirty="0">
                <a:solidFill>
                  <a:srgbClr val="004E90"/>
                </a:solidFill>
                <a:latin typeface="Open Sans"/>
              </a:rPr>
              <a:t> </a:t>
            </a:r>
            <a:r>
              <a:rPr lang="en-US" sz="4000" dirty="0">
                <a:solidFill>
                  <a:srgbClr val="004E90"/>
                </a:solidFill>
                <a:latin typeface="Open Sans"/>
              </a:rPr>
              <a:t>POBŪDIS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8182" y="9598027"/>
            <a:ext cx="4909118" cy="790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4000" dirty="0">
                <a:solidFill>
                  <a:srgbClr val="004E90"/>
                </a:solidFill>
                <a:latin typeface="Open Sans"/>
              </a:rPr>
              <a:t>TIKIMĖS, KAD JŪS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5635" y="15302293"/>
            <a:ext cx="4790672" cy="79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4000" dirty="0">
                <a:solidFill>
                  <a:srgbClr val="004E90"/>
                </a:solidFill>
                <a:latin typeface="Open Sans"/>
              </a:rPr>
              <a:t>ĮMONĖ</a:t>
            </a:r>
            <a:r>
              <a:rPr lang="en-US" sz="4694" dirty="0">
                <a:solidFill>
                  <a:srgbClr val="004E90"/>
                </a:solidFill>
                <a:latin typeface="Open Sans"/>
              </a:rPr>
              <a:t> </a:t>
            </a:r>
            <a:r>
              <a:rPr lang="en-US" sz="4000" dirty="0">
                <a:solidFill>
                  <a:srgbClr val="004E90"/>
                </a:solidFill>
                <a:latin typeface="Open Sans"/>
              </a:rPr>
              <a:t>SUTEIKIA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27386" y="13542427"/>
            <a:ext cx="33642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4E90"/>
                </a:solidFill>
                <a:latin typeface="Open Sans Bold"/>
              </a:rPr>
              <a:t>www.transtira.eu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C7429D7E5A7549B618ADD1EE7F629A" ma:contentTypeVersion="18" ma:contentTypeDescription="Kurkite naują dokumentą." ma:contentTypeScope="" ma:versionID="5d30d5d5d98ca64c59b7af87abd83f9b">
  <xsd:schema xmlns:xsd="http://www.w3.org/2001/XMLSchema" xmlns:xs="http://www.w3.org/2001/XMLSchema" xmlns:p="http://schemas.microsoft.com/office/2006/metadata/properties" xmlns:ns2="059c3c1e-3a12-4386-890d-67556bdd09be" xmlns:ns3="0350c457-9dbf-4c4f-b34d-502e2d3f8d90" targetNamespace="http://schemas.microsoft.com/office/2006/metadata/properties" ma:root="true" ma:fieldsID="8bb6681743a531efaec82ab143ad43fc" ns2:_="" ns3:_="">
    <xsd:import namespace="059c3c1e-3a12-4386-890d-67556bdd09be"/>
    <xsd:import namespace="0350c457-9dbf-4c4f-b34d-502e2d3f8d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c3c1e-3a12-4386-890d-67556bdd09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internalName="SharedWithDetails" ma:readOnly="fals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internalName="MediaServiceMetadata" ma:readOnly="false">
      <xsd:simpleType>
        <xsd:restriction base="dms:Note">
          <xsd:maxLength value="255"/>
        </xsd:restriction>
      </xsd:simpleType>
    </xsd:element>
    <xsd:element name="MediaServiceFastMetadata" ma:index="11" nillable="true" ma:displayName="MediaServiceFastMetadata" ma:internalName="MediaServiceFastMetadata" ma:readOnly="fals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internalName="MediaServiceDateTaken" ma:readOnly="false">
      <xsd:simpleType>
        <xsd:restriction base="dms:Text"/>
      </xsd:simpleType>
    </xsd:element>
    <xsd:element name="MediaServiceAutoTags" ma:index="13" nillable="true" ma:displayName="Tags" ma:internalName="MediaServiceAutoTags" ma:readOnly="false">
      <xsd:simpleType>
        <xsd:restriction base="dms:Text"/>
      </xsd:simpleType>
    </xsd:element>
    <xsd:element name="MediaServiceGenerationTime" ma:index="14" nillable="true" ma:displayName="MediaServiceGenerationTime" ma:internalName="MediaServiceGenerationTime" ma:readOnly="false">
      <xsd:simpleType>
        <xsd:restriction base="dms:Text"/>
      </xsd:simpleType>
    </xsd:element>
    <xsd:element name="MediaServiceEventHashCode" ma:index="15" nillable="true" ma:displayName="MediaServiceEventHashCode" ma:internalName="MediaServiceEventHashCode" ma:readOnly="false">
      <xsd:simpleType>
        <xsd:restriction base="dms:Text"/>
      </xsd:simpleType>
    </xsd:element>
    <xsd:element name="MediaServiceAutoKeyPoints" ma:index="16" nillable="true" ma:displayName="MediaServiceAutoKeyPoints" ma:internalName="MediaServiceAutoKeyPoints" ma:readOnly="false">
      <xsd:simpleType>
        <xsd:restriction base="dms:Note">
          <xsd:maxLength value="255"/>
        </xsd:restriction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fals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false">
      <xsd:simpleType>
        <xsd:restriction base="dms:Text"/>
      </xsd:simpleType>
    </xsd:element>
    <xsd:element name="_Flow_SignoffStatus" ma:index="20" nillable="true" ma:displayName="Atsijungimo būsena" ma:internalName="Atsijungimo_x0020_b_x016b_sena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Vaizdų žymės" ma:readOnly="false" ma:fieldId="{5cf76f15-5ced-4ddc-b409-7134ff3c332f}" ma:taxonomyMulti="true" ma:sspId="4a398df8-3dbb-4314-94dd-a15cea7d8c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0c457-9dbf-4c4f-b34d-502e2d3f8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aeb1d1d-efb9-4572-8ed3-fc38b9df10b8}" ma:internalName="TaxCatchAll" ma:showField="CatchAllData" ma:web="0350c457-9dbf-4c4f-b34d-502e2d3f8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EventHashCode xmlns="059c3c1e-3a12-4386-890d-67556bdd09be" xsi:nil="true"/>
    <lcf76f155ced4ddcb4097134ff3c332f xmlns="059c3c1e-3a12-4386-890d-67556bdd09be">
      <Terms xmlns="http://schemas.microsoft.com/office/infopath/2007/PartnerControls"/>
    </lcf76f155ced4ddcb4097134ff3c332f>
    <MediaServiceDateTaken xmlns="059c3c1e-3a12-4386-890d-67556bdd09be" xsi:nil="true"/>
    <MediaServiceOCR xmlns="059c3c1e-3a12-4386-890d-67556bdd09be" xsi:nil="true"/>
    <TaxCatchAll xmlns="0350c457-9dbf-4c4f-b34d-502e2d3f8d90" xsi:nil="true"/>
    <_Flow_SignoffStatus xmlns="059c3c1e-3a12-4386-890d-67556bdd09be" xsi:nil="true"/>
    <SharedWithDetails xmlns="059c3c1e-3a12-4386-890d-67556bdd09be" xsi:nil="true"/>
    <MediaServiceAutoKeyPoints xmlns="059c3c1e-3a12-4386-890d-67556bdd09be" xsi:nil="true"/>
    <MediaServiceFastMetadata xmlns="059c3c1e-3a12-4386-890d-67556bdd09be" xsi:nil="true"/>
    <MediaServiceLocation xmlns="059c3c1e-3a12-4386-890d-67556bdd09be" xsi:nil="true"/>
    <SharedWithUsers xmlns="059c3c1e-3a12-4386-890d-67556bdd09be">
      <UserInfo>
        <DisplayName/>
        <AccountId xsi:nil="true"/>
        <AccountType/>
      </UserInfo>
    </SharedWithUsers>
    <MediaServiceAutoTags xmlns="059c3c1e-3a12-4386-890d-67556bdd09be" xsi:nil="true"/>
    <MediaServiceMetadata xmlns="059c3c1e-3a12-4386-890d-67556bdd09be" xsi:nil="true"/>
    <MediaServiceGenerationTime xmlns="059c3c1e-3a12-4386-890d-67556bdd09be" xsi:nil="true"/>
    <MediaServiceKeyPoints xmlns="059c3c1e-3a12-4386-890d-67556bdd09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35ED5-7817-46FA-B793-51F59B130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c3c1e-3a12-4386-890d-67556bdd09be"/>
    <ds:schemaRef ds:uri="0350c457-9dbf-4c4f-b34d-502e2d3f8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6B320-90F2-411E-AE51-BE5FEFBB25EB}">
  <ds:schemaRefs>
    <ds:schemaRef ds:uri="http://schemas.openxmlformats.org/package/2006/metadata/core-properties"/>
    <ds:schemaRef ds:uri="http://schemas.microsoft.com/office/2006/documentManagement/types"/>
    <ds:schemaRef ds:uri="0350c457-9dbf-4c4f-b34d-502e2d3f8d90"/>
    <ds:schemaRef ds:uri="http://schemas.microsoft.com/office/infopath/2007/PartnerControls"/>
    <ds:schemaRef ds:uri="http://purl.org/dc/terms/"/>
    <ds:schemaRef ds:uri="059c3c1e-3a12-4386-890d-67556bdd09be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9586F82-C5E0-48A9-9697-B98834C420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169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</vt:lpstr>
      <vt:lpstr>HK Grotesk Bold</vt:lpstr>
      <vt:lpstr>HK Grotesk Bold Bold</vt:lpstr>
      <vt:lpstr>Open Sans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Darbo skelbimas</dc:title>
  <dc:creator>Agnė Cechanovskienė</dc:creator>
  <cp:lastModifiedBy>Agnė Cechanovskienė</cp:lastModifiedBy>
  <cp:revision>3</cp:revision>
  <cp:lastPrinted>2023-10-26T06:32:37Z</cp:lastPrinted>
  <dcterms:created xsi:type="dcterms:W3CDTF">2006-08-16T00:00:00Z</dcterms:created>
  <dcterms:modified xsi:type="dcterms:W3CDTF">2023-10-26T06:52:52Z</dcterms:modified>
  <dc:identifier>DAFAjbAWsa0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0x010100B3C7429D7E5A7549B618ADD1EE7F629A</vt:lpwstr>
  </property>
  <property fmtid="{D5CDD505-2E9C-101B-9397-08002B2CF9AE}" pid="3" name="MediaServiceImageTags">
    <vt:lpwstr/>
  </property>
</Properties>
</file>