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944" r:id="rId2"/>
    <p:sldId id="2945" r:id="rId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38D63-BE8C-67C4-7570-5F6109075648}" v="194" dt="2021-07-23T10:59:51.779"/>
    <p1510:client id="{6DCA6D2B-23F2-7541-08EB-613B7EFBA659}" v="6" dt="2021-07-23T08:02:33.466"/>
    <p1510:client id="{A399630E-0A34-C1F8-FCD9-9AA7C09F4699}" v="143" dt="2021-07-23T12:53:45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19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118</a:t>
            </a:r>
          </a:p>
        </c:rich>
      </c:tx>
      <c:layout>
        <c:manualLayout>
          <c:xMode val="edge"/>
          <c:yMode val="edge"/>
          <c:x val="0.29409278995784527"/>
          <c:y val="4.0219600713474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3775-4F6C-9CF5-E8693AFEF6D7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3775-4F6C-9CF5-E8693AFEF6D7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3775-4F6C-9CF5-E8693AFEF6D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3775-4F6C-9CF5-E8693AFEF6D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3775-4F6C-9CF5-E8693AFEF6D7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3775-4F6C-9CF5-E8693AFEF6D7}"/>
              </c:ext>
            </c:extLst>
          </c:dPt>
          <c:dLbls>
            <c:dLbl>
              <c:idx val="3"/>
              <c:layout>
                <c:manualLayout>
                  <c:x val="3.8684207974817045E-2"/>
                  <c:y val="-1.0337706119935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5-4F6C-9CF5-E8693AFEF6D7}"/>
                </c:ext>
              </c:extLst>
            </c:dLbl>
            <c:dLbl>
              <c:idx val="4"/>
              <c:layout>
                <c:manualLayout>
                  <c:x val="4.7713593472426999E-2"/>
                  <c:y val="-1.06243117574534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5-4F6C-9CF5-E8693AFEF6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0.93</c:v>
                </c:pt>
                <c:pt idx="1">
                  <c:v>0.04</c:v>
                </c:pt>
                <c:pt idx="2">
                  <c:v>0.01</c:v>
                </c:pt>
                <c:pt idx="4">
                  <c:v>0.02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3775-4F6C-9CF5-E8693AFEF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102129066940155E-2"/>
          <c:y val="0.76928752805894518"/>
          <c:w val="0.96493686486463193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</a:t>
            </a:r>
            <a:r>
              <a:rPr lang="en-US" sz="1200" b="0" i="0" u="none" strike="noStrike" baseline="0" dirty="0">
                <a:effectLst/>
              </a:rPr>
              <a:t>respondents:</a:t>
            </a:r>
            <a:r>
              <a:rPr lang="en-US" dirty="0"/>
              <a:t> 118</a:t>
            </a:r>
          </a:p>
        </c:rich>
      </c:tx>
      <c:layout>
        <c:manualLayout>
          <c:xMode val="edge"/>
          <c:yMode val="edge"/>
          <c:x val="0.28041108670429316"/>
          <c:y val="3.1027955267807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F571-4DDA-91CD-3383EA06B1E7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F571-4DDA-91CD-3383EA06B1E7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F571-4DDA-91CD-3383EA06B1E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F571-4DDA-91CD-3383EA06B1E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F571-4DDA-91CD-3383EA06B1E7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F571-4DDA-91CD-3383EA06B1E7}"/>
              </c:ext>
            </c:extLst>
          </c:dPt>
          <c:dLbls>
            <c:dLbl>
              <c:idx val="4"/>
              <c:layout>
                <c:manualLayout>
                  <c:x val="4.7713593472426999E-2"/>
                  <c:y val="3.163156411046041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71-4DDA-91CD-3383EA06B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0.89</c:v>
                </c:pt>
                <c:pt idx="1">
                  <c:v>0.08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F571-4DDA-91CD-3383EA06B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662071625332479E-2"/>
          <c:y val="0.76928752805894518"/>
          <c:w val="0.95467558742446801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CED2B-9977-EF41-A5D6-F19F609580B7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F1E8C-AAED-C54E-8B91-05A08683F92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3117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59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365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0D8A-BDAB-A643-A2F6-3DEBC2A55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E9B4A-110F-374D-AB86-8F275423A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348D-120C-B14F-AD3B-EC68FDBD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2395C-D950-E644-9C8E-70761D3F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B85D-9396-ED4C-90D5-5347D066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1395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4F8C-F112-0448-B790-1A8F90F6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7C6B4-4D7D-354E-9D1E-669FB951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7FE3-45E6-0B4D-B34F-F8CC805D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DC4CF-62A5-7146-A41C-9030E732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26798-E1C4-2943-B41C-167E7F4E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12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39663-1060-604B-BF9B-C09ABD558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6B84C-6BEF-CD41-BBEC-2C7C5448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A693-B5F9-3542-ABA9-49155BD0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3E073-1415-B945-9674-544CF046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86367-283B-F64B-B1FE-0BDA762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4035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756EAFC-9D0D-8145-9B84-DC447C0343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Insert Your Image</a:t>
            </a:r>
          </a:p>
        </p:txBody>
      </p:sp>
    </p:spTree>
    <p:extLst>
      <p:ext uri="{BB962C8B-B14F-4D97-AF65-F5344CB8AC3E}">
        <p14:creationId xmlns:p14="http://schemas.microsoft.com/office/powerpoint/2010/main" val="153410608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3075" y="11426952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3020491" y="11426952"/>
            <a:ext cx="1740106" cy="1740631"/>
          </a:xfrm>
          <a:prstGeom prst="ellipse">
            <a:avLst/>
          </a:prstGeo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marR="0" indent="0" algn="ctr" defTabSz="292100" eaLnBrk="1" fontAlgn="auto" latinLnBrk="0" hangingPunct="1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967907" y="11576304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8539657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AED3-6C04-6B4E-8703-71CC5688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7439-3613-A547-B652-F2D7641F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61F0C-B3AF-4C45-B02C-DFC14F31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2FCD-87C0-B04C-9730-A0807F91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8DD1-A50D-1243-98AD-1D6A9888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968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7685-87AD-E34A-B566-B62E929B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D2C13-6F1C-4446-827F-FA4B64AE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B84F6-47D6-A149-88C8-32756660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9EF1-0181-7B4C-8ABC-AB3FBCAE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B4D3B-66C0-D542-ADBC-5523CB7F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220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2791-D770-E247-B4CF-81F508FD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A3771-1E6A-BB48-9A15-DCA90E99E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EC33-F3F1-D943-AA65-D2A08461C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268FE-DE16-FA48-AA9E-016FEBC1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F74A8-45EE-104F-8FC8-926C0D1C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253CB-2DA4-D54E-803D-4C037DF6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488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7C91-74AD-6640-B203-FB89815E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2D974-C324-A44F-B904-FE9F58E93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DFC82-8AB1-9244-8548-2CE2D21E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1A6DB4-69E5-9744-9C52-79E636E3F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3C127-65AA-AE49-B244-A94CC08C4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0D56C-1CE6-1E4F-8870-DF46EB15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547A91-42F1-ED49-A546-67DABE20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D7733-9F6F-DA44-BBDF-08F78EAE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987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BCD-BB02-1A4B-B0ED-831696D2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B6DED-6CEA-D64C-AB2A-D98C3612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FEFEE-EE3A-F641-BD0F-D74941F0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09A4F-6580-FD4A-9AC9-749D1394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303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1D38A-6CBC-E54A-AA93-8B967C89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D8E33-F3C8-EE4B-A7F9-B03E9A22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27FAD-231E-7F48-B0C0-E2845155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519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6739-45F9-3649-876E-AB8C2753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534AC-5348-C741-9D50-356D366D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18D58-FDFC-2648-A9A9-D1F3C662D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09A8D-EC8F-3443-90B6-6C37B643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D1607-462A-6246-92F8-4E3AB184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DBC3-9C73-4541-8287-4CF900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46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E80E-078B-EB42-930F-6BC92478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6F75C-F88F-7E4E-963C-357314222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1EB08-A0F0-324A-8F8B-8433C444C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FCF9F-1CE7-1645-AC4F-5C4D2DBC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1F9D9-C87E-6F48-B7A0-3DD03F00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91C87-F16C-F34F-8A14-B5A3B6AE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413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D0127-27C7-2F4B-B4D0-9776C6343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FE4B1-D4AF-3848-A276-242E585C5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0237-7052-744B-93B7-D7E5ABCEC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78511-4844-6344-B19A-11D5F1618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A1A1-26CB-C846-9A99-35F83B08A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906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3FF96C-9997-402C-87EF-19801FDFB9DE}"/>
              </a:ext>
            </a:extLst>
          </p:cNvPr>
          <p:cNvGrpSpPr/>
          <p:nvPr/>
        </p:nvGrpSpPr>
        <p:grpSpPr>
          <a:xfrm>
            <a:off x="545165" y="148788"/>
            <a:ext cx="5422742" cy="5070515"/>
            <a:chOff x="1700074" y="219755"/>
            <a:chExt cx="10845483" cy="10141030"/>
          </a:xfrm>
        </p:grpSpPr>
        <p:sp>
          <p:nvSpPr>
            <p:cNvPr id="262" name="Shape 262"/>
            <p:cNvSpPr/>
            <p:nvPr/>
          </p:nvSpPr>
          <p:spPr>
            <a:xfrm rot="12804342">
              <a:off x="5889600" y="2675149"/>
              <a:ext cx="6655957" cy="76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>
                  <a:alpha val="21364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63" name="Shape 263"/>
            <p:cNvSpPr/>
            <p:nvPr/>
          </p:nvSpPr>
          <p:spPr>
            <a:xfrm>
              <a:off x="6677830" y="289721"/>
              <a:ext cx="3470913" cy="647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83" y="0"/>
                  </a:moveTo>
                  <a:lnTo>
                    <a:pt x="0" y="9437"/>
                  </a:lnTo>
                  <a:lnTo>
                    <a:pt x="21600" y="21600"/>
                  </a:lnTo>
                  <a:lnTo>
                    <a:pt x="17879" y="14017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4" name="Shape 264"/>
            <p:cNvSpPr/>
            <p:nvPr/>
          </p:nvSpPr>
          <p:spPr>
            <a:xfrm>
              <a:off x="2107114" y="942455"/>
              <a:ext cx="4730177" cy="660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000" y="6527"/>
                  </a:lnTo>
                  <a:lnTo>
                    <a:pt x="20446" y="8628"/>
                  </a:lnTo>
                  <a:lnTo>
                    <a:pt x="5100" y="21600"/>
                  </a:lnTo>
                  <a:lnTo>
                    <a:pt x="21600" y="20939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40255" y="362269"/>
              <a:ext cx="6335682" cy="683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71" y="0"/>
                  </a:moveTo>
                  <a:lnTo>
                    <a:pt x="0" y="12465"/>
                  </a:lnTo>
                  <a:lnTo>
                    <a:pt x="13730" y="21600"/>
                  </a:lnTo>
                  <a:lnTo>
                    <a:pt x="21600" y="12731"/>
                  </a:lnTo>
                  <a:lnTo>
                    <a:pt x="11371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6" name="Shape 266"/>
            <p:cNvSpPr/>
            <p:nvPr/>
          </p:nvSpPr>
          <p:spPr>
            <a:xfrm rot="12804342">
              <a:off x="8462646" y="6116743"/>
              <a:ext cx="1509863" cy="17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2" name="Shape 272"/>
            <p:cNvSpPr/>
            <p:nvPr/>
          </p:nvSpPr>
          <p:spPr>
            <a:xfrm rot="12804342">
              <a:off x="6435978" y="7118955"/>
              <a:ext cx="1148790" cy="132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08C8E">
                    <a:shade val="30000"/>
                    <a:satMod val="115000"/>
                  </a:srgbClr>
                </a:gs>
                <a:gs pos="50000">
                  <a:srgbClr val="D08C8E">
                    <a:shade val="67500"/>
                    <a:satMod val="115000"/>
                  </a:srgbClr>
                </a:gs>
                <a:gs pos="100000">
                  <a:srgbClr val="D08C8E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3" name="Shape 273"/>
            <p:cNvSpPr/>
            <p:nvPr/>
          </p:nvSpPr>
          <p:spPr>
            <a:xfrm rot="12804342">
              <a:off x="2782945" y="4031308"/>
              <a:ext cx="626809" cy="72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B7B7B7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4" name="Shape 274"/>
            <p:cNvSpPr/>
            <p:nvPr/>
          </p:nvSpPr>
          <p:spPr>
            <a:xfrm rot="15800889">
              <a:off x="9216498" y="4158529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E07D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5" name="Shape 275"/>
            <p:cNvSpPr/>
            <p:nvPr/>
          </p:nvSpPr>
          <p:spPr>
            <a:xfrm rot="15800889">
              <a:off x="6311289" y="188315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3" name="Shape 276"/>
            <p:cNvSpPr/>
            <p:nvPr/>
          </p:nvSpPr>
          <p:spPr>
            <a:xfrm rot="12804342">
              <a:off x="1700074" y="5144781"/>
              <a:ext cx="2782388" cy="29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E55158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279" name="Shape 279"/>
          <p:cNvSpPr/>
          <p:nvPr/>
        </p:nvSpPr>
        <p:spPr>
          <a:xfrm>
            <a:off x="4048940" y="3005806"/>
            <a:ext cx="7673323" cy="2226572"/>
          </a:xfrm>
          <a:prstGeom prst="rect">
            <a:avLst/>
          </a:prstGeom>
          <a:ln w="12700">
            <a:miter lim="400000"/>
          </a:ln>
          <a:effectLst>
            <a:outerShdw blurRad="12700" dist="15247" dir="5400000" rotWithShape="0">
              <a:srgbClr val="000000">
                <a:alpha val="2268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mc="http://schemas.openxmlformats.org/markup-compatibility/2006" xmlns:p14="http://schemas.microsoft.com/office/powerpoint/2010/main" xmlns:a14="http://schemas.microsoft.com/office/drawing/2010/main" xmlns:a16="http://schemas.microsoft.com/office/drawing/2014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7600" spc="-152">
                <a:latin typeface="+mn-lt"/>
                <a:ea typeface="+mn-ea"/>
                <a:cs typeface="+mn-cs"/>
                <a:sym typeface="Lato Light"/>
              </a:defRPr>
            </a:lvl1pPr>
          </a:lstStyle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Quality of the </a:t>
            </a:r>
            <a:r>
              <a:rPr lang="en-US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master's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degree study programme</a:t>
            </a:r>
            <a:endParaRPr lang="en-US" sz="2000" dirty="0">
              <a:latin typeface="Myriad Pro"/>
              <a:ea typeface="+mn-lt"/>
              <a:cs typeface="Segoe UI Semibold"/>
            </a:endParaRPr>
          </a:p>
          <a:p>
            <a:pPr algn="ctr"/>
            <a:r>
              <a:rPr lang="en-US" sz="2000" i="1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Civil and Business Law</a:t>
            </a:r>
            <a:r>
              <a:rPr lang="en-GB" sz="2000" i="1" spc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</a:t>
            </a:r>
          </a:p>
          <a:p>
            <a:pPr algn="ctr"/>
            <a:r>
              <a:rPr lang="en-GB" sz="2000" spc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of </a:t>
            </a:r>
            <a:r>
              <a:rPr lang="en-GB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the</a:t>
            </a:r>
            <a:r>
              <a:rPr lang="en-GB" sz="2000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study field </a:t>
            </a:r>
            <a:r>
              <a:rPr lang="en-GB" sz="2000" i="1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Law</a:t>
            </a:r>
            <a:endParaRPr lang="en-GB" sz="2000" i="1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yriad Pro"/>
              <a:ea typeface="+mn-lt"/>
              <a:cs typeface="Segoe UI Semibold"/>
            </a:endParaRPr>
          </a:p>
          <a:p>
            <a:pPr algn="ctr"/>
            <a:endParaRPr lang="en-GB" sz="2000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US" sz="2000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2019 - 2020</a:t>
            </a:r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 </a:t>
            </a:r>
            <a:endParaRPr lang="sk-SK" sz="2000" spc="0" dirty="0">
              <a:ln w="0"/>
              <a:solidFill>
                <a:srgbClr val="CF324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000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Students’ opinions presentation </a:t>
            </a:r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562BC8C0-2028-4699-AAE6-83B36EDCB385}"/>
              </a:ext>
            </a:extLst>
          </p:cNvPr>
          <p:cNvSpPr/>
          <p:nvPr/>
        </p:nvSpPr>
        <p:spPr>
          <a:xfrm>
            <a:off x="5509527" y="2684046"/>
            <a:ext cx="868680" cy="0"/>
          </a:xfrm>
          <a:prstGeom prst="line">
            <a:avLst/>
          </a:prstGeom>
          <a:ln w="63500">
            <a:solidFill>
              <a:srgbClr val="E55158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AB5FBBC4-A516-4B5E-AE79-38503F9B0897}"/>
              </a:ext>
            </a:extLst>
          </p:cNvPr>
          <p:cNvSpPr/>
          <p:nvPr/>
        </p:nvSpPr>
        <p:spPr>
          <a:xfrm>
            <a:off x="5824430" y="2684046"/>
            <a:ext cx="868680" cy="0"/>
          </a:xfrm>
          <a:prstGeom prst="line">
            <a:avLst/>
          </a:prstGeom>
          <a:ln w="63500">
            <a:solidFill>
              <a:srgbClr val="FEB43C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696F9615-B21A-4981-8A06-82E0D26ABF77}"/>
              </a:ext>
            </a:extLst>
          </p:cNvPr>
          <p:cNvSpPr/>
          <p:nvPr/>
        </p:nvSpPr>
        <p:spPr>
          <a:xfrm>
            <a:off x="6258770" y="2684046"/>
            <a:ext cx="868680" cy="0"/>
          </a:xfrm>
          <a:prstGeom prst="line">
            <a:avLst/>
          </a:prstGeom>
          <a:ln w="63500">
            <a:solidFill>
              <a:srgbClr val="FFE07D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Shape 272">
            <a:extLst>
              <a:ext uri="{FF2B5EF4-FFF2-40B4-BE49-F238E27FC236}">
                <a16:creationId xmlns:a16="http://schemas.microsoft.com/office/drawing/2014/main" id="{BD65568E-32A7-4E24-A78E-639E837941BC}"/>
              </a:ext>
            </a:extLst>
          </p:cNvPr>
          <p:cNvSpPr>
            <a:spLocks noChangeAspect="1"/>
          </p:cNvSpPr>
          <p:nvPr/>
        </p:nvSpPr>
        <p:spPr>
          <a:xfrm rot="12804342">
            <a:off x="237657" y="570"/>
            <a:ext cx="1802812" cy="2081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E55158">
                  <a:shade val="30000"/>
                  <a:satMod val="115000"/>
                </a:srgbClr>
              </a:gs>
              <a:gs pos="50000">
                <a:srgbClr val="E55158">
                  <a:shade val="67500"/>
                  <a:satMod val="115000"/>
                </a:srgbClr>
              </a:gs>
              <a:gs pos="100000">
                <a:srgbClr val="E55158">
                  <a:shade val="100000"/>
                  <a:satMod val="115000"/>
                </a:srgbClr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0" name="Shape 272">
            <a:extLst>
              <a:ext uri="{FF2B5EF4-FFF2-40B4-BE49-F238E27FC236}">
                <a16:creationId xmlns:a16="http://schemas.microsoft.com/office/drawing/2014/main" id="{EA3B07E0-E470-4E14-9555-EAC73F56D9B1}"/>
              </a:ext>
            </a:extLst>
          </p:cNvPr>
          <p:cNvSpPr>
            <a:spLocks noChangeAspect="1"/>
          </p:cNvSpPr>
          <p:nvPr/>
        </p:nvSpPr>
        <p:spPr>
          <a:xfrm rot="9098299">
            <a:off x="863423" y="2881651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3" name="Shape 272">
            <a:extLst>
              <a:ext uri="{FF2B5EF4-FFF2-40B4-BE49-F238E27FC236}">
                <a16:creationId xmlns:a16="http://schemas.microsoft.com/office/drawing/2014/main" id="{1F3A9322-5F58-41A7-B234-5408EFD7C002}"/>
              </a:ext>
            </a:extLst>
          </p:cNvPr>
          <p:cNvSpPr>
            <a:spLocks noChangeAspect="1"/>
          </p:cNvSpPr>
          <p:nvPr/>
        </p:nvSpPr>
        <p:spPr>
          <a:xfrm rot="11863887">
            <a:off x="372272" y="4480241"/>
            <a:ext cx="723925" cy="835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F8A01">
                  <a:shade val="30000"/>
                  <a:satMod val="115000"/>
                </a:srgbClr>
              </a:gs>
              <a:gs pos="50000">
                <a:srgbClr val="FF8A01">
                  <a:shade val="67500"/>
                  <a:satMod val="115000"/>
                </a:srgbClr>
              </a:gs>
              <a:gs pos="100000">
                <a:srgbClr val="FF8A01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dirty="0"/>
          </a:p>
        </p:txBody>
      </p:sp>
      <p:sp>
        <p:nvSpPr>
          <p:cNvPr id="46" name="Shape 272">
            <a:extLst>
              <a:ext uri="{FF2B5EF4-FFF2-40B4-BE49-F238E27FC236}">
                <a16:creationId xmlns:a16="http://schemas.microsoft.com/office/drawing/2014/main" id="{02E08B74-079B-449B-8D46-907AC6344C6A}"/>
              </a:ext>
            </a:extLst>
          </p:cNvPr>
          <p:cNvSpPr>
            <a:spLocks noChangeAspect="1"/>
          </p:cNvSpPr>
          <p:nvPr/>
        </p:nvSpPr>
        <p:spPr>
          <a:xfrm rot="9342083">
            <a:off x="3431296" y="-40526"/>
            <a:ext cx="1318728" cy="152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DA2128">
                  <a:shade val="30000"/>
                  <a:satMod val="115000"/>
                </a:srgbClr>
              </a:gs>
              <a:gs pos="50000">
                <a:srgbClr val="DA2128">
                  <a:shade val="67500"/>
                  <a:satMod val="115000"/>
                </a:srgbClr>
              </a:gs>
              <a:gs pos="100000">
                <a:srgbClr val="DA2128">
                  <a:shade val="100000"/>
                  <a:satMod val="115000"/>
                </a:srgb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0" name="Shape 272">
            <a:extLst>
              <a:ext uri="{FF2B5EF4-FFF2-40B4-BE49-F238E27FC236}">
                <a16:creationId xmlns:a16="http://schemas.microsoft.com/office/drawing/2014/main" id="{877D7794-4F20-2F42-AE84-955E65944A2C}"/>
              </a:ext>
            </a:extLst>
          </p:cNvPr>
          <p:cNvSpPr>
            <a:spLocks noChangeAspect="1"/>
          </p:cNvSpPr>
          <p:nvPr/>
        </p:nvSpPr>
        <p:spPr>
          <a:xfrm rot="9098299">
            <a:off x="2393397" y="1574880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AA81F">
                  <a:shade val="30000"/>
                  <a:satMod val="115000"/>
                </a:srgbClr>
              </a:gs>
              <a:gs pos="50000">
                <a:srgbClr val="FAA81F">
                  <a:shade val="67500"/>
                  <a:satMod val="115000"/>
                </a:srgbClr>
              </a:gs>
              <a:gs pos="100000">
                <a:srgbClr val="FAA81F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5" name="AIDA Title">
            <a:extLst>
              <a:ext uri="{FF2B5EF4-FFF2-40B4-BE49-F238E27FC236}">
                <a16:creationId xmlns:a16="http://schemas.microsoft.com/office/drawing/2014/main" id="{C5094B8F-1CB3-644A-AD1F-607F9616A0C8}"/>
              </a:ext>
            </a:extLst>
          </p:cNvPr>
          <p:cNvSpPr txBox="1">
            <a:spLocks/>
          </p:cNvSpPr>
          <p:nvPr/>
        </p:nvSpPr>
        <p:spPr bwMode="auto">
          <a:xfrm>
            <a:off x="5481303" y="1106027"/>
            <a:ext cx="5490873" cy="134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t"/>
          <a:lstStyle/>
          <a:p>
            <a:pPr eaLnBrk="1">
              <a:lnSpc>
                <a:spcPct val="120000"/>
              </a:lnSpc>
              <a:defRPr/>
            </a:pPr>
            <a:r>
              <a:rPr lang="en-US" altLang="x-none" sz="3600" dirty="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MYKOLAS ROMERIS </a:t>
            </a:r>
            <a:r>
              <a:rPr lang="en-US" altLang="x-none" sz="360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UNIVERSITY</a:t>
            </a:r>
            <a:endParaRPr lang="x-none" altLang="x-none" sz="3600">
              <a:solidFill>
                <a:srgbClr val="000000"/>
              </a:solidFill>
              <a:latin typeface="Myriad Pro"/>
              <a:ea typeface="Open Sans"/>
              <a:cs typeface="Arial"/>
              <a:sym typeface="Poppins Medium" charset="0"/>
            </a:endParaRP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916A0881-64A6-4644-9859-44C2C7465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2088" y="5406541"/>
            <a:ext cx="1500175" cy="927381"/>
          </a:xfrm>
          <a:prstGeom prst="rect">
            <a:avLst/>
          </a:prstGeom>
        </p:spPr>
      </p:pic>
      <p:pic>
        <p:nvPicPr>
          <p:cNvPr id="3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0A00120-2A7B-40BB-9747-BC3DFF9F2A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985" y="5293302"/>
            <a:ext cx="1933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7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a14="http://schemas.microsoft.com/office/drawing/2010/main" xmlns:ma14="http://schemas.microsoft.com/office/mac/drawingml/2011/main" xmlns:a16="http://schemas.microsoft.com/office/drawing/2014/main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9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31" grpId="0" animBg="1"/>
      <p:bldP spid="32" grpId="0" animBg="1"/>
      <p:bldP spid="34" grpId="0" animBg="1"/>
      <p:bldP spid="39" grpId="0" animBg="1"/>
      <p:bldP spid="40" grpId="0" animBg="1"/>
      <p:bldP spid="43" grpId="0" animBg="1"/>
      <p:bldP spid="46" grpId="0" animBg="1"/>
      <p:bldP spid="30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7938619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COURSE UNITS</a:t>
            </a:r>
            <a:endParaRPr lang="en-US" sz="2000" b="1" dirty="0">
              <a:solidFill>
                <a:srgbClr val="0070C0"/>
              </a:solidFill>
              <a:latin typeface="Myriad Pro"/>
              <a:ea typeface="+mn-lt"/>
              <a:cs typeface="Segoe UI Semibold"/>
            </a:endParaRPr>
          </a:p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2019 - 2020</a:t>
            </a:r>
            <a:endParaRPr lang="en-US" sz="2000" b="1" dirty="0">
              <a:latin typeface="Myriad Pro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8" y="5624055"/>
            <a:ext cx="843612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97%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of students who responded are 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highly satisfied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or 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satisfied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with quality of the course units of the master's degree study </a:t>
            </a:r>
            <a:r>
              <a:rPr lang="en-US" sz="1600" dirty="0" err="1">
                <a:solidFill>
                  <a:srgbClr val="C00000"/>
                </a:solidFill>
                <a:latin typeface="Arial"/>
                <a:cs typeface="Arial"/>
              </a:rPr>
              <a:t>programme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Civil and Business Law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of the study field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Law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C27A7B5E-9BAF-9A43-A290-09D36F97C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18" name="Rectangle: Rounded Corners 38">
            <a:extLst>
              <a:ext uri="{FF2B5EF4-FFF2-40B4-BE49-F238E27FC236}">
                <a16:creationId xmlns:a16="http://schemas.microsoft.com/office/drawing/2014/main" id="{E2B3A265-1902-41C2-904F-B0302B204B41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D4DAC188-8764-4477-8FF4-AC093B95AA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140248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5AFCCF81-3C28-4761-8B2F-59ACE373F4EA}"/>
              </a:ext>
            </a:extLst>
          </p:cNvPr>
          <p:cNvSpPr/>
          <p:nvPr/>
        </p:nvSpPr>
        <p:spPr>
          <a:xfrm>
            <a:off x="1516306" y="1731700"/>
            <a:ext cx="3212709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CONTENT (TOPICS) OF THE COURSE UNITS</a:t>
            </a:r>
            <a:endParaRPr lang="en-US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Rectangle: Rounded Corners 38">
            <a:extLst>
              <a:ext uri="{FF2B5EF4-FFF2-40B4-BE49-F238E27FC236}">
                <a16:creationId xmlns:a16="http://schemas.microsoft.com/office/drawing/2014/main" id="{2CD24DEF-060C-47E1-A163-20D867E51B9D}"/>
              </a:ext>
            </a:extLst>
          </p:cNvPr>
          <p:cNvSpPr/>
          <p:nvPr/>
        </p:nvSpPr>
        <p:spPr>
          <a:xfrm>
            <a:off x="5258293" y="166301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4" name="Graf 5">
            <a:extLst>
              <a:ext uri="{FF2B5EF4-FFF2-40B4-BE49-F238E27FC236}">
                <a16:creationId xmlns:a16="http://schemas.microsoft.com/office/drawing/2014/main" id="{2B86DBC0-BC72-400A-B283-DB468938FC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86695"/>
              </p:ext>
            </p:extLst>
          </p:nvPr>
        </p:nvGraphicFramePr>
        <p:xfrm>
          <a:off x="5450227" y="2376412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7C19FFD2-E5E7-49F8-A1D5-BE2D7CDAFA32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TEACHING THE COURSE UNITS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A7A9E33-3BFA-4DF7-852A-6AA51646A3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6962" y="435552"/>
            <a:ext cx="1933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19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8" grpId="0" animBg="1"/>
      <p:bldGraphic spid="19" grpId="0" uiExpand="1">
        <p:bldSub>
          <a:bldChart bld="category"/>
        </p:bldSub>
      </p:bldGraphic>
      <p:bldP spid="20" grpId="0"/>
      <p:bldP spid="23" grpId="0" animBg="1"/>
      <p:bldGraphic spid="24" grpId="0" uiExpand="1">
        <p:bldSub>
          <a:bldChart bld="category"/>
        </p:bldSub>
      </p:bldGraphic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103</Words>
  <Application>Microsoft Macintosh PowerPoint</Application>
  <PresentationFormat>Widescreen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Helvetica Light</vt:lpstr>
      <vt:lpstr>Helvetica Neue Medium</vt:lpstr>
      <vt:lpstr>Lato Regular</vt:lpstr>
      <vt:lpstr>Myriad Pro</vt:lpstr>
      <vt:lpstr>Montserrat</vt:lpstr>
      <vt:lpstr>Nexa Bold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monique.sinkeviciute@gmail.com</dc:creator>
  <cp:lastModifiedBy>Ilona Ogurcova</cp:lastModifiedBy>
  <cp:revision>105</cp:revision>
  <dcterms:created xsi:type="dcterms:W3CDTF">2021-04-08T09:21:09Z</dcterms:created>
  <dcterms:modified xsi:type="dcterms:W3CDTF">2023-04-26T04:58:44Z</dcterms:modified>
</cp:coreProperties>
</file>