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4"/>
  </p:sldMasterIdLst>
  <p:notesMasterIdLst>
    <p:notesMasterId r:id="rId12"/>
  </p:notesMasterIdLst>
  <p:sldIdLst>
    <p:sldId id="256" r:id="rId5"/>
    <p:sldId id="280" r:id="rId6"/>
    <p:sldId id="281" r:id="rId7"/>
    <p:sldId id="282" r:id="rId8"/>
    <p:sldId id="283" r:id="rId9"/>
    <p:sldId id="284" r:id="rId10"/>
    <p:sldId id="285" r:id="rId11"/>
  </p:sldIdLst>
  <p:sldSz cx="12192000" cy="6858000"/>
  <p:notesSz cx="7010400" cy="92964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ius Bambalas" initials="AB" lastIdx="1" clrIdx="0">
    <p:extLst>
      <p:ext uri="{19B8F6BF-5375-455C-9EA6-DF929625EA0E}">
        <p15:presenceInfo xmlns:p15="http://schemas.microsoft.com/office/powerpoint/2012/main" userId="Andrius Bambal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60"/>
  </p:normalViewPr>
  <p:slideViewPr>
    <p:cSldViewPr snapToGrid="0">
      <p:cViewPr varScale="1">
        <p:scale>
          <a:sx n="79" d="100"/>
          <a:sy n="79" d="100"/>
        </p:scale>
        <p:origin x="6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7DE00-5319-402B-BE0A-F3459671EEE5}" type="datetimeFigureOut">
              <a:rPr lang="lt-LT" smtClean="0"/>
              <a:t>2023-02-13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964A1-C5A8-4EA9-926F-C4C70B23160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03297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92884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34930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87918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634014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49933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32919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3740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70762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98720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5E338E0C-0860-4912-98B0-8CE01FF40DA9}"/>
              </a:ext>
            </a:extLst>
          </p:cNvPr>
          <p:cNvSpPr txBox="1"/>
          <p:nvPr userDrawn="1"/>
        </p:nvSpPr>
        <p:spPr>
          <a:xfrm>
            <a:off x="2150791" y="6007360"/>
            <a:ext cx="8236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Cybersecurity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Alliance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A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Vision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Europe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(REWIRE)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received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Union’s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Erasmus+ 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Cooperation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innovation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exchange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grant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agreement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9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lt-LT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621701-EPP-1-2020-1-LT-EPPKA2-SSA-B. </a:t>
            </a:r>
            <a:endParaRPr lang="lt-LT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82F832F3-0CDC-4E36-9D02-25AD8B2E07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246" y="5892511"/>
            <a:ext cx="898545" cy="599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309991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37303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11962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2582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80340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13174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88841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65037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1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555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  <p:sldLayoutId id="2147483913" r:id="rId15"/>
    <p:sldLayoutId id="2147483914" r:id="rId16"/>
    <p:sldLayoutId id="2147483915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ewireproject.eu/results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ewireproject.eu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linkedin.com/company/rewireprojecte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12CE5-A6C2-4416-AD21-FFCFA95E30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6398" y="2275869"/>
            <a:ext cx="7319175" cy="1510402"/>
          </a:xfrm>
        </p:spPr>
        <p:txBody>
          <a:bodyPr>
            <a:normAutofit fontScale="90000"/>
          </a:bodyPr>
          <a:lstStyle/>
          <a:p>
            <a:r>
              <a:rPr lang="en-US" sz="67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REWIRE</a:t>
            </a:r>
            <a:b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Kibernetinio</a:t>
            </a:r>
            <a:r>
              <a:rPr lang="en-US" sz="3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saugumo</a:t>
            </a:r>
            <a:r>
              <a:rPr lang="en-US" sz="3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3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įgūdžių aljansas </a:t>
            </a:r>
            <a:r>
              <a:rPr lang="en-US" sz="31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lt-LT" sz="31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nauja vizija </a:t>
            </a:r>
            <a:r>
              <a:rPr lang="lt-LT" sz="3100" b="0" i="0" dirty="0" err="1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europai</a:t>
            </a:r>
            <a:endParaRPr lang="lt-LT" sz="67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DE83B2-CB8F-4417-8240-603C1299E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6398" y="3861834"/>
            <a:ext cx="7471034" cy="2104180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lt-LT" cap="none" dirty="0">
                <a:latin typeface="Arial" panose="020B0604020202020204" pitchFamily="34" charset="0"/>
                <a:cs typeface="Arial" panose="020B0604020202020204" pitchFamily="34" charset="0"/>
              </a:rPr>
              <a:t>Andrius Bambalas</a:t>
            </a:r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t-LT" cap="none" dirty="0">
                <a:latin typeface="Arial" panose="020B0604020202020204" pitchFamily="34" charset="0"/>
                <a:cs typeface="Arial" panose="020B0604020202020204" pitchFamily="34" charset="0"/>
              </a:rPr>
              <a:t>projekto koordinatorius</a:t>
            </a:r>
            <a:endParaRPr lang="en-GB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cap="none" dirty="0">
                <a:latin typeface="Arial" panose="020B0604020202020204" pitchFamily="34" charset="0"/>
                <a:cs typeface="Arial" panose="020B0604020202020204" pitchFamily="34" charset="0"/>
              </a:rPr>
              <a:t>Mykolo Romerio Universitetas</a:t>
            </a:r>
            <a:endParaRPr lang="en-US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t-LT" sz="24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Kibernetinio saugumo kompetencijų vystymo iššūkiai</a:t>
            </a:r>
            <a:endParaRPr lang="en-GB" sz="24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lt-LT" sz="24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m. vasario 2 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404ABD-173B-E57A-8CD9-8BD66E8E7E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71304" y="6305888"/>
            <a:ext cx="6908367" cy="447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209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7404ABD-173B-E57A-8CD9-8BD66E8E7E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71304" y="6305888"/>
            <a:ext cx="6908367" cy="447012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989643F-B947-F07C-C8E8-38561AECAEA8}"/>
              </a:ext>
            </a:extLst>
          </p:cNvPr>
          <p:cNvSpPr txBox="1">
            <a:spLocks/>
          </p:cNvSpPr>
          <p:nvPr/>
        </p:nvSpPr>
        <p:spPr>
          <a:xfrm>
            <a:off x="2286002" y="278747"/>
            <a:ext cx="9905998" cy="12264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dirty="0"/>
              <a:t>Kibernetinio saugumo įgūdžių poreikis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6A61DBF-9410-B4A0-23AA-4069DA3966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1505224"/>
            <a:ext cx="8791575" cy="4800664"/>
          </a:xfrm>
        </p:spPr>
        <p:txBody>
          <a:bodyPr>
            <a:normAutofit lnSpcReduction="10000"/>
          </a:bodyPr>
          <a:lstStyle/>
          <a:p>
            <a:pPr algn="just"/>
            <a:r>
              <a:rPr lang="lt-LT" sz="1600" cap="none" dirty="0">
                <a:solidFill>
                  <a:schemeClr val="tx1"/>
                </a:solidFill>
                <a:effectLst/>
                <a:latin typeface="Tw Cen MT (Body)"/>
                <a:ea typeface="Calibri" panose="020F0502020204030204" pitchFamily="34" charset="0"/>
              </a:rPr>
              <a:t>Pasaulinės ekonomikos, profesinio ar asmeninio gyvenimo </a:t>
            </a:r>
            <a:r>
              <a:rPr lang="lt-LT" sz="1600" cap="none" dirty="0" err="1">
                <a:solidFill>
                  <a:schemeClr val="tx1"/>
                </a:solidFill>
                <a:effectLst/>
                <a:latin typeface="Tw Cen MT (Body)"/>
                <a:ea typeface="Calibri" panose="020F0502020204030204" pitchFamily="34" charset="0"/>
              </a:rPr>
              <a:t>skaitmenizacija</a:t>
            </a:r>
            <a:r>
              <a:rPr lang="lt-LT" sz="1600" cap="none" dirty="0">
                <a:solidFill>
                  <a:schemeClr val="tx1"/>
                </a:solidFill>
                <a:effectLst/>
                <a:latin typeface="Tw Cen MT (Body)"/>
                <a:ea typeface="Calibri" panose="020F0502020204030204" pitchFamily="34" charset="0"/>
              </a:rPr>
              <a:t> yra neišvengiamas ir nuolatinis mūsų palydovas. </a:t>
            </a:r>
          </a:p>
          <a:p>
            <a:pPr algn="just"/>
            <a:r>
              <a:rPr lang="lt-LT" sz="1600" cap="none" dirty="0">
                <a:solidFill>
                  <a:schemeClr val="tx1"/>
                </a:solidFill>
                <a:effectLst/>
                <a:latin typeface="Tw Cen MT (Body)"/>
                <a:ea typeface="Calibri" panose="020F0502020204030204" pitchFamily="34" charset="0"/>
              </a:rPr>
              <a:t>Kibernetinis saugumas ir kompetencijos kibernetinio saugumo srityje tapo ne tik neatskiriamu, bet ir vis svarbesniu </a:t>
            </a:r>
            <a:r>
              <a:rPr lang="lt-LT" sz="1600" cap="none" dirty="0" err="1">
                <a:solidFill>
                  <a:schemeClr val="tx1"/>
                </a:solidFill>
                <a:effectLst/>
                <a:latin typeface="Tw Cen MT (Body)"/>
                <a:ea typeface="Calibri" panose="020F0502020204030204" pitchFamily="34" charset="0"/>
              </a:rPr>
              <a:t>skaitmenizacijos</a:t>
            </a:r>
            <a:r>
              <a:rPr lang="lt-LT" sz="1600" cap="none" dirty="0">
                <a:solidFill>
                  <a:schemeClr val="tx1"/>
                </a:solidFill>
                <a:effectLst/>
                <a:latin typeface="Tw Cen MT (Body)"/>
                <a:ea typeface="Calibri" panose="020F0502020204030204" pitchFamily="34" charset="0"/>
              </a:rPr>
              <a:t> aspektu.</a:t>
            </a:r>
          </a:p>
          <a:p>
            <a:pPr algn="just"/>
            <a:r>
              <a:rPr lang="lt-LT" sz="1600" cap="none" dirty="0">
                <a:solidFill>
                  <a:schemeClr val="tx1"/>
                </a:solidFill>
                <a:latin typeface="Tw Cen MT (Body)"/>
              </a:rPr>
              <a:t>Susiduriama su padažnėjusiais kibernetinio saugumo pažeidimais: JBS, </a:t>
            </a:r>
            <a:r>
              <a:rPr lang="lt-LT" sz="1600" cap="none" dirty="0" err="1">
                <a:solidFill>
                  <a:schemeClr val="tx1"/>
                </a:solidFill>
                <a:latin typeface="Tw Cen MT (Body)"/>
              </a:rPr>
              <a:t>Colonial</a:t>
            </a:r>
            <a:r>
              <a:rPr lang="lt-LT" sz="1600" cap="none" dirty="0">
                <a:solidFill>
                  <a:schemeClr val="tx1"/>
                </a:solidFill>
                <a:latin typeface="Tw Cen MT (Body)"/>
              </a:rPr>
              <a:t> </a:t>
            </a:r>
            <a:r>
              <a:rPr lang="lt-LT" sz="1600" cap="none" dirty="0" err="1">
                <a:solidFill>
                  <a:schemeClr val="tx1"/>
                </a:solidFill>
                <a:latin typeface="Tw Cen MT (Body)"/>
              </a:rPr>
              <a:t>Pipeline</a:t>
            </a:r>
            <a:r>
              <a:rPr lang="lt-LT" sz="1600" cap="none" dirty="0">
                <a:solidFill>
                  <a:schemeClr val="tx1"/>
                </a:solidFill>
                <a:latin typeface="Tw Cen MT (Body)"/>
              </a:rPr>
              <a:t>, Airijos nacionalinė sveikatos tarnyba, kibernetinės atakos, susijusios su karu Ukrainoje ir kt.</a:t>
            </a:r>
          </a:p>
          <a:p>
            <a:pPr algn="just"/>
            <a:r>
              <a:rPr lang="lt-LT" sz="1600" cap="none" dirty="0">
                <a:solidFill>
                  <a:schemeClr val="tx1"/>
                </a:solidFill>
                <a:effectLst/>
                <a:latin typeface="Tw Cen MT (Body)"/>
              </a:rPr>
              <a:t>Darbo jėgos ir kibernetinio saugumo padėtis visame pasaulyje yra nepatenkinama: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lt-LT" sz="1600" dirty="0">
                <a:effectLst/>
                <a:latin typeface="Tw Cen MT (Body)"/>
              </a:rPr>
              <a:t>2021 m. kibernetinio saugumo darbo jėgos tyrimas apskaičiavo, kad visame pasaulyje reikia 2,72 milijono kibernetinio saugumo specialistų;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lt-LT" sz="1600" dirty="0">
                <a:effectLst/>
                <a:latin typeface="Tw Cen MT (Body)"/>
              </a:rPr>
              <a:t>Pasaulinė kibernetinio saugumo darbo jėga turi išaugti 65% t, kad galėtų efektyviai ginti organizacijos kritinę infrastruktūrą;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lt-LT" sz="1600" dirty="0">
                <a:effectLst/>
                <a:latin typeface="Tw Cen MT (Body)"/>
              </a:rPr>
              <a:t>Skaičiuojama, kad Europai trūko ~199 tūkstančių kibernetinio saugumo specialistų;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lt-LT" sz="1600" dirty="0">
                <a:effectLst/>
                <a:latin typeface="Tw Cen MT (Body)"/>
              </a:rPr>
              <a:t>50 proc. respondentų siekė arba planavo per ateinančius metus gauti kokį nors su saugumu susijusį sertifikatą.</a:t>
            </a:r>
          </a:p>
          <a:p>
            <a:endParaRPr lang="en-GB" cap="none" dirty="0"/>
          </a:p>
        </p:txBody>
      </p:sp>
    </p:spTree>
    <p:extLst>
      <p:ext uri="{BB962C8B-B14F-4D97-AF65-F5344CB8AC3E}">
        <p14:creationId xmlns:p14="http://schemas.microsoft.com/office/powerpoint/2010/main" val="2496516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7404ABD-173B-E57A-8CD9-8BD66E8E7E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71304" y="6305888"/>
            <a:ext cx="6908367" cy="447012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989643F-B947-F07C-C8E8-38561AECAEA8}"/>
              </a:ext>
            </a:extLst>
          </p:cNvPr>
          <p:cNvSpPr txBox="1">
            <a:spLocks/>
          </p:cNvSpPr>
          <p:nvPr/>
        </p:nvSpPr>
        <p:spPr>
          <a:xfrm>
            <a:off x="2286002" y="278747"/>
            <a:ext cx="9905998" cy="12264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dirty="0"/>
              <a:t>Kibernetinio saugumo įgūdžių situacija Europos Sąjungoje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6A61DBF-9410-B4A0-23AA-4069DA3966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1938604"/>
            <a:ext cx="8791575" cy="4814296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t-LT" sz="1800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Europos Sąjungoje tik visai nesenai buvo pasiūlyta pirma Europos Kibernetinio Saugumo Įgūdžių Modelio (</a:t>
            </a:r>
            <a:r>
              <a:rPr lang="lt-LT" sz="1800" cap="none" dirty="0" err="1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European</a:t>
            </a:r>
            <a:r>
              <a:rPr lang="lt-LT" sz="1800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 </a:t>
            </a:r>
            <a:r>
              <a:rPr lang="lt-LT" sz="1800" cap="none" dirty="0" err="1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Cybersecurity</a:t>
            </a:r>
            <a:r>
              <a:rPr lang="lt-LT" sz="1800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 </a:t>
            </a:r>
            <a:r>
              <a:rPr lang="lt-LT" sz="1800" cap="none" dirty="0" err="1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Skills</a:t>
            </a:r>
            <a:r>
              <a:rPr lang="lt-LT" sz="1800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 </a:t>
            </a:r>
            <a:r>
              <a:rPr lang="lt-LT" sz="1800" cap="none" dirty="0" err="1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Framework</a:t>
            </a:r>
            <a:r>
              <a:rPr lang="lt-LT" sz="1800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) versija, tačiau ji nėra suderintas su ESCO (Europos Įgūdžių, Kompetencijų, Kvalifikacijų ir Pareigybių) įgūdžių taksonomija;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t-LT" sz="1800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Yra įvairių profesinio mokymo ir universitetinių kursų, tačiau jų negalima tiesiogiai palyginti;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t-LT" sz="1800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Be nuoseklumo įgūdžiai negali būti perkeliami tarp šalių, taip trukdant vystyti ES bendrąją rinką, specializacijos plėtrai;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t-LT" sz="1800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Kibernetinio saugumo profesija išlieka „kūdikystėje“, todėl jai nepavyksta masiškai pritraukti reikiamų talentų, kurie nori darbo saugumo, nuspėjamumo, karjeros planavimo.</a:t>
            </a:r>
            <a:endParaRPr lang="en-GB" sz="1800" cap="none" dirty="0">
              <a:effectLst/>
              <a:latin typeface="Tw Cen MT (Body)"/>
              <a:ea typeface="Times New Roman" panose="02020603050405020304" pitchFamily="18" charset="0"/>
            </a:endParaRPr>
          </a:p>
          <a:p>
            <a:endParaRPr lang="en-GB" cap="none" dirty="0"/>
          </a:p>
        </p:txBody>
      </p:sp>
    </p:spTree>
    <p:extLst>
      <p:ext uri="{BB962C8B-B14F-4D97-AF65-F5344CB8AC3E}">
        <p14:creationId xmlns:p14="http://schemas.microsoft.com/office/powerpoint/2010/main" val="4086935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7404ABD-173B-E57A-8CD9-8BD66E8E7E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71304" y="6305888"/>
            <a:ext cx="6908367" cy="447012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989643F-B947-F07C-C8E8-38561AECAEA8}"/>
              </a:ext>
            </a:extLst>
          </p:cNvPr>
          <p:cNvSpPr txBox="1">
            <a:spLocks/>
          </p:cNvSpPr>
          <p:nvPr/>
        </p:nvSpPr>
        <p:spPr>
          <a:xfrm>
            <a:off x="2286002" y="278747"/>
            <a:ext cx="9905998" cy="12264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dirty="0"/>
              <a:t>REWIRE – Kibernetinių įgūdžių aljansas – Nauja vizija Europai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6A61DBF-9410-B4A0-23AA-4069DA3966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1938604"/>
            <a:ext cx="8791575" cy="4814296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t-LT" cap="none" dirty="0" err="1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Erasmus</a:t>
            </a: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+ projektas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Apima 4 Horizontas2020 pilotinius projektus CONCORDIA, SPARTA, ECHO, CyberSec4Europe.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24 partneriai iš pagrindinių suinteresuotų asmenų: aukštojo mokslo ir profesinio mokslo ir švietimo atstovų, kibernetinio saugumo srities įmonės, sertifikavimo partneriai ir skėtinės organizacijos.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Pasiekia 27 ES valstybes nares ir 160 suinteresuotų asmenų organizacijas.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Trukmė – 4 metai: 2020 m. lapkritis – 2024 m. spalis.</a:t>
            </a:r>
            <a:endParaRPr lang="en-GB" cap="none" dirty="0">
              <a:effectLst/>
              <a:latin typeface="Tw Cen MT (Body)"/>
              <a:ea typeface="Times New Roman" panose="02020603050405020304" pitchFamily="18" charset="0"/>
            </a:endParaRPr>
          </a:p>
          <a:p>
            <a:endParaRPr lang="en-GB" cap="none" dirty="0"/>
          </a:p>
        </p:txBody>
      </p:sp>
    </p:spTree>
    <p:extLst>
      <p:ext uri="{BB962C8B-B14F-4D97-AF65-F5344CB8AC3E}">
        <p14:creationId xmlns:p14="http://schemas.microsoft.com/office/powerpoint/2010/main" val="632288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7404ABD-173B-E57A-8CD9-8BD66E8E7E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71304" y="6305888"/>
            <a:ext cx="6908367" cy="447012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989643F-B947-F07C-C8E8-38561AECAEA8}"/>
              </a:ext>
            </a:extLst>
          </p:cNvPr>
          <p:cNvSpPr txBox="1">
            <a:spLocks/>
          </p:cNvSpPr>
          <p:nvPr/>
        </p:nvSpPr>
        <p:spPr>
          <a:xfrm>
            <a:off x="2286002" y="278747"/>
            <a:ext cx="9367518" cy="12264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dirty="0"/>
              <a:t>REWIRE siekiamų ir pasiektų rezultatų pristatymas (1)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6A61DBF-9410-B4A0-23AA-4069DA3966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8504" y="1498408"/>
            <a:ext cx="8791575" cy="48142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lt-LT" b="1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Projekto tikslas </a:t>
            </a: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– sukurti tvarų sektorinį aljansą, kad būtų sukurtos konkrečios novatoriškos priemonės ar instrumentai kibernetinio saugumo įgūdžių trūkumo ir spragų problemai spręsti; siekiant suderinti įgūdžių paklausą ir pasiūlą, apibrėžti naują bendrą kibernetinio saugumo įgūdžių sistemą (</a:t>
            </a:r>
            <a:r>
              <a:rPr lang="lt-LT" cap="none" dirty="0" err="1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Cybersecurity</a:t>
            </a: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 </a:t>
            </a:r>
            <a:r>
              <a:rPr lang="lt-LT" cap="none" dirty="0" err="1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Skills</a:t>
            </a: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 </a:t>
            </a:r>
            <a:r>
              <a:rPr lang="lt-LT" cap="none" dirty="0" err="1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Framework</a:t>
            </a: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), kuri atspindėtų naujai atsirandančius įgūdžius ir sudarytų sąlygas švietimo ir mokymo institucijas įtraukti juos į savo mokymų programas.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Projekto rezultatai yra skelbiami viešai ir prieinami anglų kalba tinklapyje: </a:t>
            </a: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  <a:hlinkClick r:id="rId3"/>
              </a:rPr>
              <a:t>https://rewireproject.eu/results/</a:t>
            </a: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  </a:t>
            </a:r>
          </a:p>
          <a:p>
            <a:pPr algn="just"/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REWIRE projektas yra suskirstytas į 4 darbo skyrius, kurių pagrindiniai rezultatai: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Kibernetinio saugumo įgūdžiai: status quo ir Europos kibernetinio saugumo įgūdžių strategija skyriaus rezultatai: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Kibernetinio saugumo įgūdžių poreikių analizė;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REWIRE Kibernetinio saugumo įgūdžių strategija.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Europos kibernetinio saugumo plano skyriaus pagrindiniai rezultatai: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REWIRE Kibernetinio saugumo įgūdžių planas (</a:t>
            </a:r>
            <a:r>
              <a:rPr lang="lt-LT" cap="none" dirty="0" err="1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Cybersecurity</a:t>
            </a: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 </a:t>
            </a:r>
            <a:r>
              <a:rPr lang="lt-LT" cap="none" dirty="0" err="1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Skills</a:t>
            </a: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 </a:t>
            </a:r>
            <a:r>
              <a:rPr lang="lt-LT" cap="none" dirty="0" err="1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Blueprint</a:t>
            </a: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);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REWIRE kibernetinio saugumo įgūdžių modelis (</a:t>
            </a:r>
            <a:r>
              <a:rPr lang="lt-LT" cap="none" dirty="0" err="1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Cybersecurity</a:t>
            </a: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 </a:t>
            </a:r>
            <a:r>
              <a:rPr lang="lt-LT" cap="none" dirty="0" err="1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Skills</a:t>
            </a: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 </a:t>
            </a:r>
            <a:r>
              <a:rPr lang="lt-LT" cap="none" dirty="0" err="1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Framework</a:t>
            </a:r>
            <a:r>
              <a:rPr lang="lt-LT" cap="none" dirty="0">
                <a:solidFill>
                  <a:srgbClr val="000000"/>
                </a:solidFill>
                <a:effectLst/>
                <a:latin typeface="Tw Cen MT (Body)"/>
                <a:ea typeface="Times New Roman" panose="02020603050405020304" pitchFamily="18" charset="0"/>
              </a:rPr>
              <a:t>);</a:t>
            </a:r>
          </a:p>
          <a:p>
            <a:endParaRPr lang="en-GB" cap="none" dirty="0"/>
          </a:p>
        </p:txBody>
      </p:sp>
    </p:spTree>
    <p:extLst>
      <p:ext uri="{BB962C8B-B14F-4D97-AF65-F5344CB8AC3E}">
        <p14:creationId xmlns:p14="http://schemas.microsoft.com/office/powerpoint/2010/main" val="4273269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7404ABD-173B-E57A-8CD9-8BD66E8E7E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71304" y="6305888"/>
            <a:ext cx="6908367" cy="447012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989643F-B947-F07C-C8E8-38561AECAEA8}"/>
              </a:ext>
            </a:extLst>
          </p:cNvPr>
          <p:cNvSpPr txBox="1">
            <a:spLocks/>
          </p:cNvSpPr>
          <p:nvPr/>
        </p:nvSpPr>
        <p:spPr>
          <a:xfrm>
            <a:off x="2346961" y="0"/>
            <a:ext cx="9184638" cy="12264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dirty="0"/>
              <a:t>REWIRE siekiamų ir pasiektų rezultatų pristatymas (2)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6A61DBF-9410-B4A0-23AA-4069DA3966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0880" y="1226477"/>
            <a:ext cx="10231120" cy="5086227"/>
          </a:xfrm>
        </p:spPr>
        <p:txBody>
          <a:bodyPr>
            <a:normAutofit fontScale="70000" lnSpcReduction="20000"/>
          </a:bodyPr>
          <a:lstStyle/>
          <a:p>
            <a:r>
              <a:rPr lang="lt-LT" sz="2600" cap="none" dirty="0">
                <a:solidFill>
                  <a:schemeClr val="tx1"/>
                </a:solidFill>
              </a:rPr>
              <a:t>REWIRE projektas yra suskirstytas į 4 darbo skyrius, kurių pagrindiniai rezultatai:</a:t>
            </a:r>
          </a:p>
          <a:p>
            <a:r>
              <a:rPr lang="lt-LT" sz="2600" cap="none" dirty="0">
                <a:solidFill>
                  <a:schemeClr val="tx1"/>
                </a:solidFill>
              </a:rPr>
              <a:t>3. Kibernetinio saugumo įgūdžių plano priemonės  – tiesiogiai susijusios su švietimu, mokymu ir sertifikavimu skyriaus pagrindiniai rezultatai:</a:t>
            </a:r>
          </a:p>
          <a:p>
            <a:pPr>
              <a:tabLst>
                <a:tab pos="355600" algn="l"/>
              </a:tabLst>
            </a:pPr>
            <a:r>
              <a:rPr lang="lt-LT" cap="none" dirty="0">
                <a:solidFill>
                  <a:schemeClr val="tx1"/>
                </a:solidFill>
              </a:rPr>
              <a:t>	1. </a:t>
            </a:r>
            <a:r>
              <a:rPr lang="lt-LT" sz="2200" cap="none" dirty="0">
                <a:solidFill>
                  <a:schemeClr val="tx1"/>
                </a:solidFill>
              </a:rPr>
              <a:t>Kibernetinio saugumo įgūdžių įvertinimo rekomendacijos;</a:t>
            </a:r>
          </a:p>
          <a:p>
            <a:pPr>
              <a:tabLst>
                <a:tab pos="355600" algn="l"/>
              </a:tabLst>
            </a:pPr>
            <a:r>
              <a:rPr lang="lt-LT" sz="2200" cap="none" dirty="0">
                <a:solidFill>
                  <a:schemeClr val="tx1"/>
                </a:solidFill>
              </a:rPr>
              <a:t>	2. REWIRE Virtuali Mokymosi Aplinka (REWIRE VLE);</a:t>
            </a:r>
          </a:p>
          <a:p>
            <a:pPr>
              <a:tabLst>
                <a:tab pos="355600" algn="l"/>
              </a:tabLst>
            </a:pPr>
            <a:r>
              <a:rPr lang="lt-LT" sz="2200" cap="none" dirty="0">
                <a:solidFill>
                  <a:schemeClr val="tx1"/>
                </a:solidFill>
              </a:rPr>
              <a:t>	3. Virtuali kibernetinio saugumo pratybų poligonas (</a:t>
            </a:r>
            <a:r>
              <a:rPr lang="lt-LT" sz="2200" cap="none" dirty="0" err="1">
                <a:solidFill>
                  <a:schemeClr val="tx1"/>
                </a:solidFill>
              </a:rPr>
              <a:t>cyberrange</a:t>
            </a:r>
            <a:r>
              <a:rPr lang="lt-LT" sz="2200" cap="none" dirty="0">
                <a:solidFill>
                  <a:schemeClr val="tx1"/>
                </a:solidFill>
              </a:rPr>
              <a:t>);</a:t>
            </a:r>
          </a:p>
          <a:p>
            <a:pPr>
              <a:tabLst>
                <a:tab pos="355600" algn="l"/>
              </a:tabLst>
            </a:pPr>
            <a:r>
              <a:rPr lang="lt-LT" sz="2200" cap="none" dirty="0">
                <a:solidFill>
                  <a:schemeClr val="tx1"/>
                </a:solidFill>
              </a:rPr>
              <a:t>	4. 4 VOOC (virtualūs interneto kursai), parengti pagal REWIRE Mokymosi programos ir kompetencijų modelį (</a:t>
            </a:r>
            <a:r>
              <a:rPr lang="lt-LT" sz="2200" cap="none" dirty="0" err="1">
                <a:solidFill>
                  <a:schemeClr val="tx1"/>
                </a:solidFill>
              </a:rPr>
              <a:t>Curricula</a:t>
            </a:r>
            <a:r>
              <a:rPr lang="lt-LT" sz="2200" cap="none" dirty="0">
                <a:solidFill>
                  <a:schemeClr val="tx1"/>
                </a:solidFill>
              </a:rPr>
              <a:t> </a:t>
            </a:r>
            <a:r>
              <a:rPr lang="lt-LT" sz="2200" cap="none" dirty="0" err="1">
                <a:solidFill>
                  <a:schemeClr val="tx1"/>
                </a:solidFill>
              </a:rPr>
              <a:t>and</a:t>
            </a:r>
            <a:r>
              <a:rPr lang="lt-LT" sz="2200" cap="none" dirty="0">
                <a:solidFill>
                  <a:schemeClr val="tx1"/>
                </a:solidFill>
              </a:rPr>
              <a:t> </a:t>
            </a:r>
            <a:r>
              <a:rPr lang="lt-LT" sz="2200" cap="none" dirty="0" err="1">
                <a:solidFill>
                  <a:schemeClr val="tx1"/>
                </a:solidFill>
              </a:rPr>
              <a:t>Training</a:t>
            </a:r>
            <a:r>
              <a:rPr lang="lt-LT" sz="2200" cap="none" dirty="0">
                <a:solidFill>
                  <a:schemeClr val="tx1"/>
                </a:solidFill>
              </a:rPr>
              <a:t> </a:t>
            </a:r>
            <a:r>
              <a:rPr lang="lt-LT" sz="2200" cap="none" dirty="0" err="1">
                <a:solidFill>
                  <a:schemeClr val="tx1"/>
                </a:solidFill>
              </a:rPr>
              <a:t>Framework</a:t>
            </a:r>
            <a:r>
              <a:rPr lang="lt-LT" sz="2200" cap="none" dirty="0">
                <a:solidFill>
                  <a:schemeClr val="tx1"/>
                </a:solidFill>
              </a:rPr>
              <a:t>);</a:t>
            </a:r>
          </a:p>
          <a:p>
            <a:pPr>
              <a:tabLst>
                <a:tab pos="355600" algn="l"/>
              </a:tabLst>
            </a:pPr>
            <a:r>
              <a:rPr lang="lt-LT" sz="2200" cap="none" dirty="0">
                <a:solidFill>
                  <a:schemeClr val="tx1"/>
                </a:solidFill>
              </a:rPr>
              <a:t>	5. Kibernetinio saugumo įgūdžių įgytų REWIRE projekte sertifikavimas.</a:t>
            </a:r>
          </a:p>
          <a:p>
            <a:r>
              <a:rPr lang="lt-LT" sz="2600" cap="none" dirty="0">
                <a:solidFill>
                  <a:schemeClr val="tx1"/>
                </a:solidFill>
              </a:rPr>
              <a:t>4. Kibernetinio saugumo įgūdžių plano įrankiai susiję su reklama, ryšiu ir orientavimu skyriaus pagrindiniai rezultatai:</a:t>
            </a:r>
          </a:p>
          <a:p>
            <a:pPr>
              <a:tabLst>
                <a:tab pos="355600" algn="l"/>
              </a:tabLst>
            </a:pPr>
            <a:r>
              <a:rPr lang="lt-LT" cap="none" dirty="0">
                <a:solidFill>
                  <a:schemeClr val="tx1"/>
                </a:solidFill>
              </a:rPr>
              <a:t>	1. </a:t>
            </a:r>
            <a:r>
              <a:rPr lang="lt-LT" sz="2200" cap="none" dirty="0">
                <a:solidFill>
                  <a:schemeClr val="tx1"/>
                </a:solidFill>
              </a:rPr>
              <a:t>Kibernetinio saugumo įgūdžių skaitmeninė observatorija - </a:t>
            </a:r>
            <a:r>
              <a:rPr lang="lt-LT" sz="2200" cap="none" dirty="0" err="1">
                <a:solidFill>
                  <a:schemeClr val="tx1"/>
                </a:solidFill>
              </a:rPr>
              <a:t>CyberABILITY</a:t>
            </a:r>
            <a:r>
              <a:rPr lang="lt-LT" sz="2200" cap="none" dirty="0">
                <a:solidFill>
                  <a:schemeClr val="tx1"/>
                </a:solidFill>
              </a:rPr>
              <a:t> platforma;</a:t>
            </a:r>
          </a:p>
          <a:p>
            <a:pPr>
              <a:tabLst>
                <a:tab pos="355600" algn="l"/>
              </a:tabLst>
            </a:pPr>
            <a:r>
              <a:rPr lang="lt-LT" sz="2200" cap="none" dirty="0">
                <a:solidFill>
                  <a:schemeClr val="tx1"/>
                </a:solidFill>
              </a:rPr>
              <a:t>	2. Kasmetinė kibernetinio saugumo įgūdžių tendencijų ataskaita;</a:t>
            </a:r>
          </a:p>
          <a:p>
            <a:pPr>
              <a:tabLst>
                <a:tab pos="355600" algn="l"/>
              </a:tabLst>
            </a:pPr>
            <a:r>
              <a:rPr lang="lt-LT" sz="2200" cap="none" dirty="0">
                <a:solidFill>
                  <a:schemeClr val="tx1"/>
                </a:solidFill>
              </a:rPr>
              <a:t>	3. REWIRE gerųjų praktikų ir pavyzdžių kibernetinio saugumo įgūdžių neatitikimo šalinimo srityje apžvalga (</a:t>
            </a:r>
            <a:r>
              <a:rPr lang="lt-LT" sz="2200" cap="none" dirty="0" err="1">
                <a:solidFill>
                  <a:schemeClr val="tx1"/>
                </a:solidFill>
              </a:rPr>
              <a:t>Fitches</a:t>
            </a:r>
            <a:r>
              <a:rPr lang="lt-LT" sz="2200" cap="none" dirty="0">
                <a:solidFill>
                  <a:schemeClr val="tx1"/>
                </a:solidFill>
              </a:rPr>
              <a:t>) ir politikos 	rekomendacijos;</a:t>
            </a:r>
          </a:p>
          <a:p>
            <a:endParaRPr lang="en-GB" cap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103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7404ABD-173B-E57A-8CD9-8BD66E8E7E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71304" y="6305888"/>
            <a:ext cx="6908367" cy="44701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07BB705-B80E-A125-A044-9F435A72EF46}"/>
              </a:ext>
            </a:extLst>
          </p:cNvPr>
          <p:cNvSpPr txBox="1">
            <a:spLocks/>
          </p:cNvSpPr>
          <p:nvPr/>
        </p:nvSpPr>
        <p:spPr>
          <a:xfrm>
            <a:off x="2072639" y="624093"/>
            <a:ext cx="8974771" cy="14785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40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Dėkoju už dėmesĮ</a:t>
            </a:r>
            <a:endParaRPr lang="lt-LT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599460-810B-1598-F9C2-58FAEF6AF98B}"/>
              </a:ext>
            </a:extLst>
          </p:cNvPr>
          <p:cNvSpPr txBox="1"/>
          <p:nvPr/>
        </p:nvSpPr>
        <p:spPr>
          <a:xfrm>
            <a:off x="2164080" y="2267538"/>
            <a:ext cx="813691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lt-LT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Daugiau informacijos apie REWIRE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www.rewireproject.eu/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https://www.linkedin.com/company/rewireprojecteu/</a:t>
            </a:r>
            <a:r>
              <a:rPr lang="lt-LT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0C09FD7-4CEA-CA8B-BE00-CD9453C00379}"/>
              </a:ext>
            </a:extLst>
          </p:cNvPr>
          <p:cNvSpPr txBox="1">
            <a:spLocks/>
          </p:cNvSpPr>
          <p:nvPr/>
        </p:nvSpPr>
        <p:spPr>
          <a:xfrm>
            <a:off x="2164079" y="3918219"/>
            <a:ext cx="8883331" cy="16742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Andrius Bambalas</a:t>
            </a:r>
          </a:p>
          <a:p>
            <a:r>
              <a:rPr lang="en-US" cap="none" dirty="0" err="1">
                <a:latin typeface="Arial" panose="020B0604020202020204" pitchFamily="34" charset="0"/>
                <a:cs typeface="Arial" panose="020B0604020202020204" pitchFamily="34" charset="0"/>
              </a:rPr>
              <a:t>Mykol</a:t>
            </a:r>
            <a:r>
              <a:rPr lang="lt-LT" cap="none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latin typeface="Arial" panose="020B0604020202020204" pitchFamily="34" charset="0"/>
                <a:cs typeface="Arial" panose="020B0604020202020204" pitchFamily="34" charset="0"/>
              </a:rPr>
              <a:t>Romeri</a:t>
            </a:r>
            <a:r>
              <a:rPr lang="lt-LT" cap="none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cap="none" dirty="0" err="1">
                <a:latin typeface="Arial" panose="020B0604020202020204" pitchFamily="34" charset="0"/>
                <a:cs typeface="Arial" panose="020B0604020202020204" pitchFamily="34" charset="0"/>
              </a:rPr>
              <a:t>Universit</a:t>
            </a:r>
            <a:r>
              <a:rPr lang="lt-LT" cap="none" dirty="0">
                <a:latin typeface="Arial" panose="020B0604020202020204" pitchFamily="34" charset="0"/>
                <a:cs typeface="Arial" panose="020B0604020202020204" pitchFamily="34" charset="0"/>
              </a:rPr>
              <a:t>etas</a:t>
            </a:r>
            <a:endParaRPr lang="en-US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andrius@mruni.eu</a:t>
            </a:r>
          </a:p>
          <a:p>
            <a:endParaRPr lang="en-US" sz="3200" dirty="0"/>
          </a:p>
          <a:p>
            <a:endParaRPr lang="en-US" sz="3200" dirty="0"/>
          </a:p>
          <a:p>
            <a:endParaRPr lang="lt-LT" sz="3200" dirty="0"/>
          </a:p>
        </p:txBody>
      </p:sp>
    </p:spTree>
    <p:extLst>
      <p:ext uri="{BB962C8B-B14F-4D97-AF65-F5344CB8AC3E}">
        <p14:creationId xmlns:p14="http://schemas.microsoft.com/office/powerpoint/2010/main" val="42865827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Bl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d24ae3-e198-49a3-9531-39254398ff4c" xsi:nil="true"/>
    <lcf76f155ced4ddcb4097134ff3c332f xmlns="8800b999-a8b5-4255-a0aa-ecf5fe72553c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3305E83DF9404491A047D249C0C893" ma:contentTypeVersion="16" ma:contentTypeDescription="Create a new document." ma:contentTypeScope="" ma:versionID="a7d22478a7adcfd893d85ae76c562b77">
  <xsd:schema xmlns:xsd="http://www.w3.org/2001/XMLSchema" xmlns:xs="http://www.w3.org/2001/XMLSchema" xmlns:p="http://schemas.microsoft.com/office/2006/metadata/properties" xmlns:ns2="8800b999-a8b5-4255-a0aa-ecf5fe72553c" xmlns:ns3="bdd24ae3-e198-49a3-9531-39254398ff4c" targetNamespace="http://schemas.microsoft.com/office/2006/metadata/properties" ma:root="true" ma:fieldsID="b4e6c8cfba1b3bf5e5195321d77f98cc" ns2:_="" ns3:_="">
    <xsd:import namespace="8800b999-a8b5-4255-a0aa-ecf5fe72553c"/>
    <xsd:import namespace="bdd24ae3-e198-49a3-9531-39254398ff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00b999-a8b5-4255-a0aa-ecf5fe7255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ea0e1b8-0080-49aa-ae74-2f81a1ade4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d24ae3-e198-49a3-9531-39254398ff4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f96c04a-3f8e-41fa-aee7-e0ebe64d624e}" ma:internalName="TaxCatchAll" ma:showField="CatchAllData" ma:web="bdd24ae3-e198-49a3-9531-39254398ff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92CC54-ADC8-4E22-A965-80C6A27618ED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www.w3.org/XML/1998/namespace"/>
    <ds:schemaRef ds:uri="bdd24ae3-e198-49a3-9531-39254398ff4c"/>
    <ds:schemaRef ds:uri="8800b999-a8b5-4255-a0aa-ecf5fe72553c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5C2882C-4253-4C5F-93E8-71BA99592964}"/>
</file>

<file path=customXml/itemProps3.xml><?xml version="1.0" encoding="utf-8"?>
<ds:datastoreItem xmlns:ds="http://schemas.openxmlformats.org/officeDocument/2006/customXml" ds:itemID="{6FE78FAC-54D3-493A-BB76-9499FE6948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1989</TotalTime>
  <Words>727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Tw Cen MT</vt:lpstr>
      <vt:lpstr>Tw Cen MT (Body)</vt:lpstr>
      <vt:lpstr>Circuito</vt:lpstr>
      <vt:lpstr>REWIRE Kibernetinio saugumo įgūdžių aljansas – nauja vizija europai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REWIRE Cybersecurity Skills Alliance – a New Vision for Europe</dc:title>
  <dc:creator>Rimantas Zylius</dc:creator>
  <cp:lastModifiedBy>Andrius Bambalas</cp:lastModifiedBy>
  <cp:revision>39</cp:revision>
  <cp:lastPrinted>2022-05-20T12:49:31Z</cp:lastPrinted>
  <dcterms:created xsi:type="dcterms:W3CDTF">2020-11-30T11:46:19Z</dcterms:created>
  <dcterms:modified xsi:type="dcterms:W3CDTF">2023-02-13T08:13:24Z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0x010100BD3305E83DF9404491A047D249C0C893</vt:lpwstr>
  </property>
</Properties>
</file>