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4"/>
  </p:sldMasterIdLst>
  <p:notesMasterIdLst>
    <p:notesMasterId r:id="rId26"/>
  </p:notesMasterIdLst>
  <p:sldIdLst>
    <p:sldId id="256" r:id="rId5"/>
    <p:sldId id="326" r:id="rId6"/>
    <p:sldId id="313" r:id="rId7"/>
    <p:sldId id="314" r:id="rId8"/>
    <p:sldId id="315" r:id="rId9"/>
    <p:sldId id="319" r:id="rId10"/>
    <p:sldId id="322" r:id="rId11"/>
    <p:sldId id="316" r:id="rId12"/>
    <p:sldId id="307" r:id="rId13"/>
    <p:sldId id="317" r:id="rId14"/>
    <p:sldId id="324" r:id="rId15"/>
    <p:sldId id="325" r:id="rId16"/>
    <p:sldId id="286" r:id="rId17"/>
    <p:sldId id="328" r:id="rId18"/>
    <p:sldId id="294" r:id="rId19"/>
    <p:sldId id="296" r:id="rId20"/>
    <p:sldId id="297" r:id="rId21"/>
    <p:sldId id="304" r:id="rId22"/>
    <p:sldId id="330" r:id="rId23"/>
    <p:sldId id="293" r:id="rId24"/>
    <p:sldId id="269" r:id="rId2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6A4548-0557-4DA0-9908-4BC12359E5BE}">
          <p14:sldIdLst>
            <p14:sldId id="256"/>
            <p14:sldId id="326"/>
          </p14:sldIdLst>
        </p14:section>
        <p14:section name="Skills Intelligence" id="{5DD50C79-EE20-49CF-8803-19AC2DE1A247}">
          <p14:sldIdLst>
            <p14:sldId id="313"/>
            <p14:sldId id="314"/>
            <p14:sldId id="315"/>
            <p14:sldId id="319"/>
            <p14:sldId id="322"/>
            <p14:sldId id="316"/>
            <p14:sldId id="307"/>
            <p14:sldId id="317"/>
          </p14:sldIdLst>
        </p14:section>
        <p14:section name="Cybersecurity skills strategy" id="{367184D2-5E8C-481B-99BB-3C372F523CFB}">
          <p14:sldIdLst>
            <p14:sldId id="324"/>
            <p14:sldId id="325"/>
            <p14:sldId id="286"/>
            <p14:sldId id="328"/>
            <p14:sldId id="294"/>
            <p14:sldId id="296"/>
            <p14:sldId id="297"/>
            <p14:sldId id="304"/>
          </p14:sldIdLst>
        </p14:section>
        <p14:section name="The Blueprint" id="{037F484F-4515-48F1-8B24-12C191F8EF22}">
          <p14:sldIdLst>
            <p14:sldId id="330"/>
            <p14:sldId id="293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João Proença" initials="MJP" lastIdx="1" clrIdx="0">
    <p:extLst>
      <p:ext uri="{19B8F6BF-5375-455C-9EA6-DF929625EA0E}">
        <p15:presenceInfo xmlns:p15="http://schemas.microsoft.com/office/powerpoint/2012/main" userId="Maria João Proenç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2E1"/>
    <a:srgbClr val="FEB40B"/>
    <a:srgbClr val="93D281"/>
    <a:srgbClr val="FD6D5A"/>
    <a:srgbClr val="994487"/>
    <a:srgbClr val="443295"/>
    <a:srgbClr val="518CD8"/>
    <a:srgbClr val="17406D"/>
    <a:srgbClr val="AA8877"/>
    <a:srgbClr val="70E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94830"/>
  </p:normalViewPr>
  <p:slideViewPr>
    <p:cSldViewPr snapToGrid="0">
      <p:cViewPr varScale="1">
        <p:scale>
          <a:sx n="81" d="100"/>
          <a:sy n="81" d="100"/>
        </p:scale>
        <p:origin x="111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DE00-5319-402B-BE0A-F3459671EEE5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964A1-C5A8-4EA9-926F-C4C70B2316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329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64A1-C5A8-4EA9-926F-C4C70B23160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233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slides provide details on the Gap drivers, the strategic needs, the strategic priorities and objectives and the supporting actions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64A1-C5A8-4EA9-926F-C4C70B231602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530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64A1-C5A8-4EA9-926F-C4C70B231602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30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sottotitolo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88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493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91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3401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93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91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4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76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72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99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3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96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8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34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17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88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03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4D15D58-4F87-5E38-8A1A-C4A7E73BD33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304" y="6305888"/>
            <a:ext cx="6908367" cy="4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ewireproject.eu/wp-content/uploads/2022/05/R.2.2.3-MethodologyToAnticipateFutureNeeds-FINAL-v1.1_compressed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wireproject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rewireproject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defop.europa.eu/en/blog-articles/crafting-skills-intelligenc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wireproject.eu/wp-content/uploads/2022/05/R5.4.1-Policy-Recommendations-I_FINAL.pdf" TargetMode="External"/><Relationship Id="rId2" Type="http://schemas.openxmlformats.org/officeDocument/2006/relationships/hyperlink" Target="https://rewireproject.eu/wp-content/uploads/2022/04/R2.2.2-Cybersecurity-Skills-Needs-Analysis_FINAL_v1.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rewireproject.eu/wp-content/uploads/2022/05/R5.4.1-Policy-Recommendations-I_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wireproject.eu/wp-content/uploads/2022/04/R2.2.2-Cybersecurity-Skills-Needs-Analysis_FINAL_v1.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ewireproject.eu/wp-content/uploads/2022/11/R3.3.1.-Cybersecurity-Skills-Framework_FINAL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2CE5-A6C2-4416-AD21-FFCFA95E3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304" y="1424613"/>
            <a:ext cx="7471034" cy="1510402"/>
          </a:xfrm>
        </p:spPr>
        <p:txBody>
          <a:bodyPr>
            <a:normAutofit fontScale="90000"/>
          </a:bodyPr>
          <a:lstStyle/>
          <a:p>
            <a:r>
              <a:rPr lang="en-US" sz="6700" b="1">
                <a:solidFill>
                  <a:schemeClr val="tx2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REWIRE</a:t>
            </a:r>
            <a:b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>
                <a:solidFill>
                  <a:schemeClr val="tx2"/>
                </a:solidFill>
                <a:latin typeface="ALEGREYA SC BLACK" panose="02000503050000020004" pitchFamily="2" charset="77"/>
                <a:cs typeface="Arial" panose="020B0604020202020204" pitchFamily="34" charset="0"/>
              </a:rPr>
              <a:t>Cybersecurity </a:t>
            </a:r>
            <a:r>
              <a:rPr lang="en-US" sz="3100" i="0">
                <a:solidFill>
                  <a:schemeClr val="tx2"/>
                </a:solidFill>
                <a:effectLst/>
                <a:latin typeface="ALEGREYA SC BLACK" panose="02000503050000020004" pitchFamily="2" charset="77"/>
                <a:cs typeface="Arial" panose="020B0604020202020204" pitchFamily="34" charset="0"/>
              </a:rPr>
              <a:t>Skills Alliance</a:t>
            </a:r>
            <a:br>
              <a:rPr lang="en-US" sz="31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0" i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New Vision for Europe</a:t>
            </a:r>
            <a:endParaRPr lang="lt-LT" sz="67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E83B2-CB8F-4417-8240-603C1299E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304" y="3933424"/>
            <a:ext cx="7471034" cy="6762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Edmundas Piesarskas, EKT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107851-972F-4B4C-A96F-454B40713B46}"/>
              </a:ext>
            </a:extLst>
          </p:cNvPr>
          <p:cNvSpPr txBox="1">
            <a:spLocks/>
          </p:cNvSpPr>
          <p:nvPr/>
        </p:nvSpPr>
        <p:spPr>
          <a:xfrm>
            <a:off x="0" y="5013433"/>
            <a:ext cx="12192000" cy="1161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BLUEPRINT</a:t>
            </a:r>
            <a:endParaRPr lang="en-GB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February 2</a:t>
            </a:r>
            <a:r>
              <a:rPr lang="lt-LT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lt-LT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A7CB1-36CD-7846-B12F-753BEBD0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304" y="6305888"/>
            <a:ext cx="6908367" cy="4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AF53-54D5-FF98-F170-C8A51A32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skills (</a:t>
            </a:r>
            <a:r>
              <a:rPr lang="en-US" cap="none" dirty="0"/>
              <a:t>Tomorrow)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35F5-2474-4D46-0A0A-8A79C72B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83" y="1881351"/>
            <a:ext cx="6533108" cy="3652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>
                <a:hlinkClick r:id="rId2"/>
              </a:rPr>
              <a:t>R.2.2.3. Methodology to anticipate future needs </a:t>
            </a:r>
            <a:r>
              <a:rPr lang="en-US" dirty="0"/>
              <a:t>the project proposed a methodology to facilitate the identification of future needs based also on inputs from specific stakeholders and the market. </a:t>
            </a:r>
          </a:p>
          <a:p>
            <a:pPr marL="0" indent="0">
              <a:buNone/>
            </a:pPr>
            <a:r>
              <a:rPr lang="en-US" dirty="0"/>
              <a:t>The REWIRE project has already created a tool </a:t>
            </a:r>
            <a:r>
              <a:rPr lang="en-US" b="1" dirty="0"/>
              <a:t>Cybersecurity Job Ads Analyzer</a:t>
            </a:r>
            <a:r>
              <a:rPr lang="en-US" dirty="0"/>
              <a:t>. This tool helps in the processing of information form Job ads and the extraction of information on </a:t>
            </a:r>
            <a:r>
              <a:rPr lang="en-US" b="1" dirty="0"/>
              <a:t>current</a:t>
            </a:r>
            <a:r>
              <a:rPr lang="en-US" dirty="0"/>
              <a:t> and </a:t>
            </a:r>
            <a:r>
              <a:rPr lang="en-US" b="1" dirty="0"/>
              <a:t>emerging skills </a:t>
            </a:r>
            <a:r>
              <a:rPr lang="en-US" dirty="0"/>
              <a:t>needs. Currently 300+ ads have been analyzed. More being processed.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15BE-B36B-5559-E934-912CF655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8" y="1881351"/>
            <a:ext cx="4955017" cy="3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B738-DAD8-20F8-6600-59B1B86C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skills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AD30-A5B6-2795-51AC-06AC56C8D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“Sector Skills Strategies are “road maps” developed by business, </a:t>
            </a:r>
            <a:r>
              <a:rPr lang="en-US" dirty="0" err="1"/>
              <a:t>labour</a:t>
            </a:r>
            <a:r>
              <a:rPr lang="en-US" dirty="0"/>
              <a:t>, education providers, government departments, development agencies and community </a:t>
            </a:r>
            <a:r>
              <a:rPr lang="en-US" dirty="0" err="1"/>
              <a:t>organisations</a:t>
            </a:r>
            <a:r>
              <a:rPr lang="en-US" dirty="0"/>
              <a:t> within a single industry or economic sector to improve workforce skills, nurture talent pipe-lines, foster competitiveness, grow businesses and expand.”</a:t>
            </a:r>
          </a:p>
          <a:p>
            <a:pPr marL="0" indent="0">
              <a:buNone/>
            </a:pPr>
            <a:r>
              <a:rPr lang="en-US" dirty="0"/>
              <a:t>The first step undertaken by the REWIRE project in the process of creating the strategy was a PESTLE analysis.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/>
              <a:t>Source: https://frresearch.co.za/creating-sector-skills-strategies-that-work/</a:t>
            </a:r>
          </a:p>
        </p:txBody>
      </p:sp>
    </p:spTree>
    <p:extLst>
      <p:ext uri="{BB962C8B-B14F-4D97-AF65-F5344CB8AC3E}">
        <p14:creationId xmlns:p14="http://schemas.microsoft.com/office/powerpoint/2010/main" val="88902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C322ABA-9CD1-B4C4-3C3C-0765263026EC}"/>
              </a:ext>
            </a:extLst>
          </p:cNvPr>
          <p:cNvSpPr/>
          <p:nvPr/>
        </p:nvSpPr>
        <p:spPr>
          <a:xfrm>
            <a:off x="2863516" y="4074129"/>
            <a:ext cx="7014411" cy="213767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E340B-8091-0A38-832A-6891C2174E06}"/>
              </a:ext>
            </a:extLst>
          </p:cNvPr>
          <p:cNvSpPr/>
          <p:nvPr/>
        </p:nvSpPr>
        <p:spPr>
          <a:xfrm>
            <a:off x="3543693" y="789322"/>
            <a:ext cx="1404000" cy="914400"/>
          </a:xfrm>
          <a:prstGeom prst="rect">
            <a:avLst/>
          </a:prstGeom>
          <a:solidFill>
            <a:srgbClr val="443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Economic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89E78-E0D8-5A3B-0DCE-B5385B82CD47}"/>
              </a:ext>
            </a:extLst>
          </p:cNvPr>
          <p:cNvSpPr/>
          <p:nvPr/>
        </p:nvSpPr>
        <p:spPr>
          <a:xfrm>
            <a:off x="4973045" y="789322"/>
            <a:ext cx="1404000" cy="914400"/>
          </a:xfrm>
          <a:prstGeom prst="rect">
            <a:avLst/>
          </a:prstGeom>
          <a:solidFill>
            <a:srgbClr val="518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603AA-9ED5-DF96-97A2-DF9A125622D1}"/>
              </a:ext>
            </a:extLst>
          </p:cNvPr>
          <p:cNvSpPr/>
          <p:nvPr/>
        </p:nvSpPr>
        <p:spPr>
          <a:xfrm>
            <a:off x="7831749" y="789322"/>
            <a:ext cx="1404000" cy="914400"/>
          </a:xfrm>
          <a:prstGeom prst="rect">
            <a:avLst/>
          </a:prstGeom>
          <a:solidFill>
            <a:srgbClr val="FEB4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Legal</a:t>
            </a:r>
          </a:p>
        </p:txBody>
      </p:sp>
      <p:sp>
        <p:nvSpPr>
          <p:cNvPr id="13" name="Flowchart: Manual Input 12">
            <a:extLst>
              <a:ext uri="{FF2B5EF4-FFF2-40B4-BE49-F238E27FC236}">
                <a16:creationId xmlns:a16="http://schemas.microsoft.com/office/drawing/2014/main" id="{C97C6A32-7AB6-CA97-277E-8B56E40A51F0}"/>
              </a:ext>
            </a:extLst>
          </p:cNvPr>
          <p:cNvSpPr/>
          <p:nvPr/>
        </p:nvSpPr>
        <p:spPr>
          <a:xfrm rot="16200000">
            <a:off x="2359141" y="544522"/>
            <a:ext cx="914400" cy="1404000"/>
          </a:xfrm>
          <a:prstGeom prst="flowChartManualInput">
            <a:avLst/>
          </a:prstGeom>
          <a:solidFill>
            <a:srgbClr val="9944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Political</a:t>
            </a:r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1ECA4763-812C-6308-585F-36B7D90BA4B1}"/>
              </a:ext>
            </a:extLst>
          </p:cNvPr>
          <p:cNvSpPr/>
          <p:nvPr/>
        </p:nvSpPr>
        <p:spPr>
          <a:xfrm rot="5400000" flipH="1">
            <a:off x="9434764" y="615657"/>
            <a:ext cx="914400" cy="1261730"/>
          </a:xfrm>
          <a:prstGeom prst="flowChartManualInput">
            <a:avLst/>
          </a:prstGeom>
          <a:solidFill>
            <a:srgbClr val="93D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Environmental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18CE8-7721-B1C1-3038-E6B3AA689708}"/>
              </a:ext>
            </a:extLst>
          </p:cNvPr>
          <p:cNvSpPr/>
          <p:nvPr/>
        </p:nvSpPr>
        <p:spPr>
          <a:xfrm>
            <a:off x="1860090" y="209443"/>
            <a:ext cx="8953084" cy="553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PESTLE Analysis on Cybersecurity Education / Gaps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E24F14-7CCF-2FEC-3275-0169AFCBCB81}"/>
              </a:ext>
            </a:extLst>
          </p:cNvPr>
          <p:cNvSpPr/>
          <p:nvPr/>
        </p:nvSpPr>
        <p:spPr>
          <a:xfrm>
            <a:off x="6402397" y="789322"/>
            <a:ext cx="1404000" cy="914400"/>
          </a:xfrm>
          <a:prstGeom prst="rect">
            <a:avLst/>
          </a:prstGeom>
          <a:solidFill>
            <a:srgbClr val="FD6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Techno</a:t>
            </a:r>
            <a:br>
              <a:rPr lang="en-US" dirty="0"/>
            </a:br>
            <a:r>
              <a:rPr lang="en-US" dirty="0"/>
              <a:t>logical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C093775E-D4BC-7352-419B-BFBC63BA92E2}"/>
              </a:ext>
            </a:extLst>
          </p:cNvPr>
          <p:cNvSpPr/>
          <p:nvPr/>
        </p:nvSpPr>
        <p:spPr>
          <a:xfrm>
            <a:off x="2400716" y="1795971"/>
            <a:ext cx="7868653" cy="34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31 Aspects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BFB96B-3584-F793-F28F-5358B790FBCF}"/>
              </a:ext>
            </a:extLst>
          </p:cNvPr>
          <p:cNvSpPr/>
          <p:nvPr/>
        </p:nvSpPr>
        <p:spPr>
          <a:xfrm>
            <a:off x="3552417" y="2216354"/>
            <a:ext cx="1404000" cy="704344"/>
          </a:xfrm>
          <a:prstGeom prst="rect">
            <a:avLst/>
          </a:prstGeom>
          <a:solidFill>
            <a:srgbClr val="443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1E13F1-327C-2963-526A-FA82F7B7F58C}"/>
              </a:ext>
            </a:extLst>
          </p:cNvPr>
          <p:cNvSpPr/>
          <p:nvPr/>
        </p:nvSpPr>
        <p:spPr>
          <a:xfrm>
            <a:off x="4990493" y="2216354"/>
            <a:ext cx="1404000" cy="704344"/>
          </a:xfrm>
          <a:prstGeom prst="rect">
            <a:avLst/>
          </a:prstGeom>
          <a:solidFill>
            <a:srgbClr val="518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39805E-A858-9472-994B-AF01669DB31A}"/>
              </a:ext>
            </a:extLst>
          </p:cNvPr>
          <p:cNvSpPr/>
          <p:nvPr/>
        </p:nvSpPr>
        <p:spPr>
          <a:xfrm>
            <a:off x="7866645" y="2216354"/>
            <a:ext cx="1404000" cy="704344"/>
          </a:xfrm>
          <a:prstGeom prst="rect">
            <a:avLst/>
          </a:prstGeom>
          <a:solidFill>
            <a:srgbClr val="FEB4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09E82E7-45FF-D7D9-D31D-74ABF5BEAF52}"/>
              </a:ext>
            </a:extLst>
          </p:cNvPr>
          <p:cNvSpPr/>
          <p:nvPr/>
        </p:nvSpPr>
        <p:spPr>
          <a:xfrm rot="16200000">
            <a:off x="2679897" y="2082254"/>
            <a:ext cx="704344" cy="972545"/>
          </a:xfrm>
          <a:prstGeom prst="flowChartManualInput">
            <a:avLst/>
          </a:prstGeom>
          <a:solidFill>
            <a:srgbClr val="9944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BCA32BD1-E5AE-9F21-49B0-839DCC6DF7C5}"/>
              </a:ext>
            </a:extLst>
          </p:cNvPr>
          <p:cNvSpPr/>
          <p:nvPr/>
        </p:nvSpPr>
        <p:spPr>
          <a:xfrm rot="5400000" flipH="1">
            <a:off x="9389548" y="2131529"/>
            <a:ext cx="704344" cy="873995"/>
          </a:xfrm>
          <a:prstGeom prst="flowChartManualInput">
            <a:avLst/>
          </a:prstGeom>
          <a:solidFill>
            <a:srgbClr val="93D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ED42B4-9C7E-3779-568C-EA86CD06CDCC}"/>
              </a:ext>
            </a:extLst>
          </p:cNvPr>
          <p:cNvSpPr/>
          <p:nvPr/>
        </p:nvSpPr>
        <p:spPr>
          <a:xfrm>
            <a:off x="6428569" y="2216354"/>
            <a:ext cx="1404000" cy="704344"/>
          </a:xfrm>
          <a:prstGeom prst="rect">
            <a:avLst/>
          </a:prstGeom>
          <a:solidFill>
            <a:srgbClr val="FD6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179C90-583E-1CAD-552F-412379586BCF}"/>
              </a:ext>
            </a:extLst>
          </p:cNvPr>
          <p:cNvSpPr/>
          <p:nvPr/>
        </p:nvSpPr>
        <p:spPr>
          <a:xfrm>
            <a:off x="2863516" y="3250021"/>
            <a:ext cx="7014411" cy="4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Gap drivers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AA7E1E-D7EB-C9C5-984F-3CF84C4DD03D}"/>
              </a:ext>
            </a:extLst>
          </p:cNvPr>
          <p:cNvCxnSpPr>
            <a:cxnSpLocks/>
            <a:stCxn id="24" idx="1"/>
            <a:endCxn id="27" idx="0"/>
          </p:cNvCxnSpPr>
          <p:nvPr/>
        </p:nvCxnSpPr>
        <p:spPr>
          <a:xfrm>
            <a:off x="3032070" y="2920699"/>
            <a:ext cx="3338652" cy="329322"/>
          </a:xfrm>
          <a:prstGeom prst="line">
            <a:avLst/>
          </a:prstGeom>
          <a:ln w="38100">
            <a:solidFill>
              <a:srgbClr val="994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D2EEB1E-8075-3EC4-FEEE-9DD9001FAF04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>
            <a:off x="4254417" y="2920698"/>
            <a:ext cx="2116305" cy="329323"/>
          </a:xfrm>
          <a:prstGeom prst="line">
            <a:avLst/>
          </a:prstGeom>
          <a:ln w="38100">
            <a:solidFill>
              <a:srgbClr val="44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0FFFB4-137B-C5E0-842F-5EF239590D8A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5692493" y="2920698"/>
            <a:ext cx="678229" cy="329323"/>
          </a:xfrm>
          <a:prstGeom prst="line">
            <a:avLst/>
          </a:prstGeom>
          <a:ln w="38100">
            <a:solidFill>
              <a:srgbClr val="1AA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CA6DE8-9893-5A2B-17CA-6F0E29C11DA2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6370722" y="2920698"/>
            <a:ext cx="759847" cy="329323"/>
          </a:xfrm>
          <a:prstGeom prst="line">
            <a:avLst/>
          </a:prstGeom>
          <a:ln w="38100">
            <a:solidFill>
              <a:srgbClr val="FD6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676AA0-0A8F-5573-1F9D-7B3CD215892F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 flipH="1">
            <a:off x="6370722" y="2920698"/>
            <a:ext cx="2197923" cy="329323"/>
          </a:xfrm>
          <a:prstGeom prst="line">
            <a:avLst/>
          </a:prstGeom>
          <a:ln w="38100">
            <a:solidFill>
              <a:srgbClr val="FEB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4D5D93-A315-5E56-B261-306A83467BFF}"/>
              </a:ext>
            </a:extLst>
          </p:cNvPr>
          <p:cNvCxnSpPr>
            <a:cxnSpLocks/>
          </p:cNvCxnSpPr>
          <p:nvPr/>
        </p:nvCxnSpPr>
        <p:spPr>
          <a:xfrm flipH="1">
            <a:off x="6370721" y="2920698"/>
            <a:ext cx="3362959" cy="329323"/>
          </a:xfrm>
          <a:prstGeom prst="line">
            <a:avLst/>
          </a:prstGeom>
          <a:ln w="38100">
            <a:solidFill>
              <a:srgbClr val="93D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41DDF3-7755-5F86-FE12-1608F597F275}"/>
              </a:ext>
            </a:extLst>
          </p:cNvPr>
          <p:cNvSpPr/>
          <p:nvPr/>
        </p:nvSpPr>
        <p:spPr>
          <a:xfrm>
            <a:off x="3289047" y="4110046"/>
            <a:ext cx="6091990" cy="4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Strategic Needs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FBF724-7484-C1E3-E781-3027036D12AB}"/>
              </a:ext>
            </a:extLst>
          </p:cNvPr>
          <p:cNvCxnSpPr>
            <a:endCxn id="55" idx="0"/>
          </p:cNvCxnSpPr>
          <p:nvPr/>
        </p:nvCxnSpPr>
        <p:spPr>
          <a:xfrm>
            <a:off x="4126832" y="3662075"/>
            <a:ext cx="2208210" cy="447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0D17AF-6A6A-43E3-96CC-D93E07E7B264}"/>
              </a:ext>
            </a:extLst>
          </p:cNvPr>
          <p:cNvCxnSpPr/>
          <p:nvPr/>
        </p:nvCxnSpPr>
        <p:spPr>
          <a:xfrm>
            <a:off x="5871411" y="3662075"/>
            <a:ext cx="463631" cy="447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6CAE983-C522-40DF-B6D8-037874201206}"/>
              </a:ext>
            </a:extLst>
          </p:cNvPr>
          <p:cNvCxnSpPr/>
          <p:nvPr/>
        </p:nvCxnSpPr>
        <p:spPr>
          <a:xfrm flipH="1">
            <a:off x="6394493" y="3662075"/>
            <a:ext cx="523665" cy="447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573256-63B3-B386-E743-77BC625A07D6}"/>
              </a:ext>
            </a:extLst>
          </p:cNvPr>
          <p:cNvCxnSpPr/>
          <p:nvPr/>
        </p:nvCxnSpPr>
        <p:spPr>
          <a:xfrm flipH="1">
            <a:off x="6428569" y="3701241"/>
            <a:ext cx="1921347" cy="4088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5">
            <a:extLst>
              <a:ext uri="{FF2B5EF4-FFF2-40B4-BE49-F238E27FC236}">
                <a16:creationId xmlns:a16="http://schemas.microsoft.com/office/drawing/2014/main" id="{DB5BF743-CF54-0EA5-2F54-41A7BCD9F1B6}"/>
              </a:ext>
            </a:extLst>
          </p:cNvPr>
          <p:cNvSpPr txBox="1"/>
          <p:nvPr/>
        </p:nvSpPr>
        <p:spPr>
          <a:xfrm>
            <a:off x="3801979" y="4861143"/>
            <a:ext cx="2329200" cy="4794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spcAft>
                <a:spcPts val="0"/>
              </a:spcAft>
              <a:defRPr sz="120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STRATEGIC PRIORITIES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5" name="Text Box 26">
            <a:extLst>
              <a:ext uri="{FF2B5EF4-FFF2-40B4-BE49-F238E27FC236}">
                <a16:creationId xmlns:a16="http://schemas.microsoft.com/office/drawing/2014/main" id="{0600562F-8074-F0DF-0848-48BCD1917588}"/>
              </a:ext>
            </a:extLst>
          </p:cNvPr>
          <p:cNvSpPr txBox="1"/>
          <p:nvPr/>
        </p:nvSpPr>
        <p:spPr>
          <a:xfrm>
            <a:off x="6428568" y="4861143"/>
            <a:ext cx="2329817" cy="4794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OBJECTIVES</a:t>
            </a:r>
            <a:endParaRPr lang="lt-LT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D521F6D-D996-71D4-12BD-AE70258A80B9}"/>
              </a:ext>
            </a:extLst>
          </p:cNvPr>
          <p:cNvSpPr/>
          <p:nvPr/>
        </p:nvSpPr>
        <p:spPr>
          <a:xfrm>
            <a:off x="4619835" y="5679611"/>
            <a:ext cx="3549316" cy="447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 Supporting Actions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E0076CE-53D5-4059-639A-7340E59C4415}"/>
              </a:ext>
            </a:extLst>
          </p:cNvPr>
          <p:cNvCxnSpPr>
            <a:cxnSpLocks/>
            <a:stCxn id="55" idx="2"/>
            <a:endCxn id="64" idx="0"/>
          </p:cNvCxnSpPr>
          <p:nvPr/>
        </p:nvCxnSpPr>
        <p:spPr>
          <a:xfrm flipH="1">
            <a:off x="4966579" y="4522100"/>
            <a:ext cx="1368463" cy="3390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EF1A640-4763-E28F-0B82-741048FE42E5}"/>
              </a:ext>
            </a:extLst>
          </p:cNvPr>
          <p:cNvCxnSpPr>
            <a:cxnSpLocks/>
            <a:stCxn id="55" idx="2"/>
            <a:endCxn id="65" idx="0"/>
          </p:cNvCxnSpPr>
          <p:nvPr/>
        </p:nvCxnSpPr>
        <p:spPr>
          <a:xfrm>
            <a:off x="6335042" y="4522100"/>
            <a:ext cx="1258435" cy="3390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B3AB6E6-E02C-ECD8-EF27-85F4402B8EBA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4966579" y="5340568"/>
            <a:ext cx="146043" cy="3390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A6F9DE-9CAC-138C-F343-60E9BA1A51DB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7508569" y="5340568"/>
            <a:ext cx="84908" cy="3390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3631EE94-BE95-F79A-CAC5-BBAD6A7B850C}"/>
              </a:ext>
            </a:extLst>
          </p:cNvPr>
          <p:cNvSpPr txBox="1"/>
          <p:nvPr/>
        </p:nvSpPr>
        <p:spPr>
          <a:xfrm flipH="1">
            <a:off x="2863516" y="5650962"/>
            <a:ext cx="245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MV Boli" panose="02000500030200090000" pitchFamily="2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39378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16CDFD6-02C2-4DE4-ED22-2059EB90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89" y="264560"/>
            <a:ext cx="9701460" cy="5085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C16DB1-F5B7-B434-E674-8C82D90B2CD4}"/>
              </a:ext>
            </a:extLst>
          </p:cNvPr>
          <p:cNvSpPr txBox="1"/>
          <p:nvPr/>
        </p:nvSpPr>
        <p:spPr>
          <a:xfrm flipH="1">
            <a:off x="1404328" y="5124389"/>
            <a:ext cx="9919454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ea typeface="+mn-lt"/>
                <a:cs typeface="+mn-lt"/>
              </a:rPr>
              <a:t>WHAT IS IT?</a:t>
            </a:r>
            <a:endParaRPr lang="en-US" sz="1100" b="1" dirty="0"/>
          </a:p>
          <a:p>
            <a:r>
              <a:rPr lang="en-US" sz="1100" dirty="0">
                <a:ea typeface="+mn-lt"/>
                <a:cs typeface="+mn-lt"/>
              </a:rPr>
              <a:t>PESTLE analysis allows for </a:t>
            </a:r>
            <a:r>
              <a:rPr lang="en-US" sz="1100" b="1" dirty="0">
                <a:ea typeface="+mn-lt"/>
                <a:cs typeface="+mn-lt"/>
              </a:rPr>
              <a:t>identifying</a:t>
            </a:r>
            <a:r>
              <a:rPr lang="en-US" sz="1100" dirty="0">
                <a:ea typeface="+mn-lt"/>
                <a:cs typeface="+mn-lt"/>
              </a:rPr>
              <a:t> skills </a:t>
            </a:r>
            <a:r>
              <a:rPr lang="en-US" sz="1100" b="1" dirty="0">
                <a:ea typeface="+mn-lt"/>
                <a:cs typeface="+mn-lt"/>
              </a:rPr>
              <a:t>shortages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b="1" dirty="0">
                <a:ea typeface="+mn-lt"/>
                <a:cs typeface="+mn-lt"/>
              </a:rPr>
              <a:t>gaps</a:t>
            </a:r>
            <a:r>
              <a:rPr lang="en-US" sz="1100" dirty="0">
                <a:ea typeface="+mn-lt"/>
                <a:cs typeface="+mn-lt"/>
              </a:rPr>
              <a:t>, and </a:t>
            </a:r>
            <a:r>
              <a:rPr lang="en-US" sz="1100" b="1" dirty="0">
                <a:ea typeface="+mn-lt"/>
                <a:cs typeface="+mn-lt"/>
              </a:rPr>
              <a:t>mismatches</a:t>
            </a:r>
            <a:r>
              <a:rPr lang="en-US" sz="1100" dirty="0">
                <a:ea typeface="+mn-lt"/>
                <a:cs typeface="+mn-lt"/>
              </a:rPr>
              <a:t>, namely </a:t>
            </a:r>
            <a:r>
              <a:rPr lang="en-US" sz="1100" b="1" u="sng" dirty="0">
                <a:ea typeface="+mn-lt"/>
                <a:cs typeface="+mn-lt"/>
              </a:rPr>
              <a:t>aspects</a:t>
            </a:r>
            <a:r>
              <a:rPr lang="en-US" sz="1100" dirty="0">
                <a:ea typeface="+mn-lt"/>
                <a:cs typeface="+mn-lt"/>
              </a:rPr>
              <a:t>, affecting </a:t>
            </a:r>
            <a:r>
              <a:rPr lang="en-US" sz="1100" b="1" dirty="0">
                <a:ea typeface="+mn-lt"/>
                <a:cs typeface="+mn-lt"/>
              </a:rPr>
              <a:t>cybersecurity education</a:t>
            </a:r>
            <a:r>
              <a:rPr lang="en-US" sz="1100" dirty="0">
                <a:ea typeface="+mn-lt"/>
                <a:cs typeface="+mn-lt"/>
              </a:rPr>
              <a:t> from different angles.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dirty="0">
                <a:ea typeface="+mn-lt"/>
                <a:cs typeface="+mn-lt"/>
              </a:rPr>
              <a:t>WHY:</a:t>
            </a:r>
            <a:r>
              <a:rPr lang="en-US" sz="1100" dirty="0">
                <a:ea typeface="+mn-lt"/>
                <a:cs typeface="+mn-lt"/>
              </a:rPr>
              <a:t> </a:t>
            </a:r>
          </a:p>
          <a:p>
            <a:r>
              <a:rPr lang="en-US" sz="1100" dirty="0">
                <a:ea typeface="+mn-lt"/>
                <a:cs typeface="+mn-lt"/>
              </a:rPr>
              <a:t>A </a:t>
            </a:r>
            <a:r>
              <a:rPr lang="en-US" sz="1100" b="1" dirty="0">
                <a:ea typeface="+mn-lt"/>
                <a:cs typeface="+mn-lt"/>
              </a:rPr>
              <a:t>skill strategy</a:t>
            </a:r>
            <a:r>
              <a:rPr lang="en-US" sz="1100" dirty="0">
                <a:ea typeface="+mn-lt"/>
                <a:cs typeface="+mn-lt"/>
              </a:rPr>
              <a:t> can be </a:t>
            </a:r>
            <a:r>
              <a:rPr lang="en-US" sz="1100" b="1" dirty="0">
                <a:ea typeface="+mn-lt"/>
                <a:cs typeface="+mn-lt"/>
              </a:rPr>
              <a:t>developed from</a:t>
            </a:r>
            <a:r>
              <a:rPr lang="en-US" sz="1100" dirty="0">
                <a:ea typeface="+mn-lt"/>
                <a:cs typeface="+mn-lt"/>
              </a:rPr>
              <a:t> these </a:t>
            </a:r>
            <a:r>
              <a:rPr lang="en-US" sz="1100" b="1" dirty="0">
                <a:ea typeface="+mn-lt"/>
                <a:cs typeface="+mn-lt"/>
              </a:rPr>
              <a:t>aspects</a:t>
            </a:r>
            <a:r>
              <a:rPr lang="en-US" sz="1100" dirty="0">
                <a:ea typeface="+mn-lt"/>
                <a:cs typeface="+mn-lt"/>
              </a:rPr>
              <a:t> classification. 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11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8346-4054-EC4C-7F0A-9A946CED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needs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C60DEA-A1AA-9A2F-E592-6C3023EDED9B}"/>
              </a:ext>
            </a:extLst>
          </p:cNvPr>
          <p:cNvSpPr/>
          <p:nvPr/>
        </p:nvSpPr>
        <p:spPr>
          <a:xfrm>
            <a:off x="575788" y="2331770"/>
            <a:ext cx="2749196" cy="832757"/>
          </a:xfrm>
          <a:prstGeom prst="roundRect">
            <a:avLst/>
          </a:prstGeom>
          <a:solidFill>
            <a:srgbClr val="B5BD89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a) Need to increase the supply for cybersecurity skills development</a:t>
            </a:r>
            <a:endParaRPr lang="en-GR" dirty="0"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BE9EB5-3AFF-7A2C-3F96-EDA3184056D3}"/>
              </a:ext>
            </a:extLst>
          </p:cNvPr>
          <p:cNvSpPr/>
          <p:nvPr/>
        </p:nvSpPr>
        <p:spPr>
          <a:xfrm>
            <a:off x="4402801" y="2336425"/>
            <a:ext cx="3386397" cy="832757"/>
          </a:xfrm>
          <a:prstGeom prst="roundRect">
            <a:avLst/>
          </a:prstGeom>
          <a:solidFill>
            <a:srgbClr val="88D18A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b) Need to transform the demand for cybersecurity skills</a:t>
            </a:r>
            <a:endParaRPr lang="en-GR" dirty="0">
              <a:latin typeface="Helvetica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33FD7C-3B88-794E-9AA7-56B3BC1C81B8}"/>
              </a:ext>
            </a:extLst>
          </p:cNvPr>
          <p:cNvSpPr/>
          <p:nvPr/>
        </p:nvSpPr>
        <p:spPr>
          <a:xfrm>
            <a:off x="8579019" y="2346176"/>
            <a:ext cx="3024140" cy="832757"/>
          </a:xfrm>
          <a:prstGeom prst="roundRect">
            <a:avLst/>
          </a:prstGeom>
          <a:solidFill>
            <a:srgbClr val="AA8877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c) Need to transform the inventory of cybersecurity skills development</a:t>
            </a:r>
            <a:endParaRPr lang="en-GR" dirty="0">
              <a:latin typeface="Helvetica" pitchFamily="2" charset="0"/>
            </a:endParaRP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63F2E6C9-2488-9BAD-634D-3D567E694CD9}"/>
              </a:ext>
            </a:extLst>
          </p:cNvPr>
          <p:cNvSpPr/>
          <p:nvPr/>
        </p:nvSpPr>
        <p:spPr>
          <a:xfrm rot="5400000">
            <a:off x="3860428" y="4981015"/>
            <a:ext cx="1792938" cy="874059"/>
          </a:xfrm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FA6F79F-281F-A191-F0A1-A6ED9E79CF33}"/>
              </a:ext>
            </a:extLst>
          </p:cNvPr>
          <p:cNvSpPr/>
          <p:nvPr/>
        </p:nvSpPr>
        <p:spPr>
          <a:xfrm>
            <a:off x="995491" y="3688818"/>
            <a:ext cx="1909789" cy="832757"/>
          </a:xfrm>
          <a:prstGeom prst="roundRect">
            <a:avLst/>
          </a:prstGeom>
          <a:solidFill>
            <a:srgbClr val="1AA2E1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Supply</a:t>
            </a:r>
            <a:endParaRPr lang="en-GR" dirty="0">
              <a:latin typeface="Helvetica" pitchFamily="2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C34F9C3-0EE8-1777-85A4-A6F08F2A29E0}"/>
              </a:ext>
            </a:extLst>
          </p:cNvPr>
          <p:cNvSpPr/>
          <p:nvPr/>
        </p:nvSpPr>
        <p:spPr>
          <a:xfrm>
            <a:off x="5139517" y="3688817"/>
            <a:ext cx="1909789" cy="832757"/>
          </a:xfrm>
          <a:prstGeom prst="roundRect">
            <a:avLst/>
          </a:prstGeom>
          <a:solidFill>
            <a:srgbClr val="1AA2E1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Demand</a:t>
            </a:r>
            <a:endParaRPr lang="en-GR" dirty="0">
              <a:latin typeface="Helvetica" pitchFamily="2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632D8342-A647-DBA3-9839-49C01E7BD947}"/>
              </a:ext>
            </a:extLst>
          </p:cNvPr>
          <p:cNvSpPr/>
          <p:nvPr/>
        </p:nvSpPr>
        <p:spPr>
          <a:xfrm>
            <a:off x="9286720" y="3688817"/>
            <a:ext cx="1909789" cy="832757"/>
          </a:xfrm>
          <a:prstGeom prst="roundRect">
            <a:avLst/>
          </a:prstGeom>
          <a:solidFill>
            <a:srgbClr val="1AA2E1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Simplification</a:t>
            </a:r>
            <a:endParaRPr lang="en-GR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4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4CDD2C1-D1D1-D6A3-3C08-F50231903A3F}"/>
              </a:ext>
            </a:extLst>
          </p:cNvPr>
          <p:cNvSpPr/>
          <p:nvPr/>
        </p:nvSpPr>
        <p:spPr>
          <a:xfrm>
            <a:off x="3345347" y="3134903"/>
            <a:ext cx="7588708" cy="557964"/>
          </a:xfrm>
          <a:prstGeom prst="roundRect">
            <a:avLst/>
          </a:prstGeom>
          <a:solidFill>
            <a:srgbClr val="B5BD89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30E744F-A30D-C8BC-A358-A65018D6552B}"/>
              </a:ext>
            </a:extLst>
          </p:cNvPr>
          <p:cNvSpPr/>
          <p:nvPr/>
        </p:nvSpPr>
        <p:spPr>
          <a:xfrm>
            <a:off x="3345346" y="3976175"/>
            <a:ext cx="7588708" cy="557964"/>
          </a:xfrm>
          <a:prstGeom prst="roundRect">
            <a:avLst/>
          </a:prstGeom>
          <a:solidFill>
            <a:srgbClr val="B5BD89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371F353-74C9-C4E9-B46E-E34C6389DB6B}"/>
              </a:ext>
            </a:extLst>
          </p:cNvPr>
          <p:cNvSpPr/>
          <p:nvPr/>
        </p:nvSpPr>
        <p:spPr>
          <a:xfrm>
            <a:off x="3345347" y="2233794"/>
            <a:ext cx="7588708" cy="557964"/>
          </a:xfrm>
          <a:prstGeom prst="roundRect">
            <a:avLst/>
          </a:prstGeom>
          <a:solidFill>
            <a:srgbClr val="B5BD89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155F6-5C66-7139-68B6-6545160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need a</a:t>
            </a:r>
            <a:endParaRPr lang="en-GR" dirty="0"/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E9D2954E-7719-B526-40A7-DE78FF87F293}"/>
              </a:ext>
            </a:extLst>
          </p:cNvPr>
          <p:cNvSpPr txBox="1"/>
          <p:nvPr/>
        </p:nvSpPr>
        <p:spPr>
          <a:xfrm>
            <a:off x="1066350" y="2230115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spcAft>
                <a:spcPts val="0"/>
              </a:spcAft>
              <a:defRPr sz="120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STRATEGIC NEEDS</a:t>
            </a:r>
            <a:endParaRPr lang="lt-LT" dirty="0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D314AC07-B815-A94E-7130-3862061A6139}"/>
              </a:ext>
            </a:extLst>
          </p:cNvPr>
          <p:cNvSpPr txBox="1"/>
          <p:nvPr/>
        </p:nvSpPr>
        <p:spPr>
          <a:xfrm>
            <a:off x="1066349" y="3122780"/>
            <a:ext cx="1588135" cy="47942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PRIORITIES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E5265154-2C4B-1392-AEE9-F8569AC0208A}"/>
              </a:ext>
            </a:extLst>
          </p:cNvPr>
          <p:cNvSpPr txBox="1"/>
          <p:nvPr/>
        </p:nvSpPr>
        <p:spPr>
          <a:xfrm>
            <a:off x="1066348" y="4015445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OBJECTIVES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Content Placeholder 154">
            <a:extLst>
              <a:ext uri="{FF2B5EF4-FFF2-40B4-BE49-F238E27FC236}">
                <a16:creationId xmlns:a16="http://schemas.microsoft.com/office/drawing/2014/main" id="{43FDABF9-EBE2-0CDB-EAE7-9BFAE82C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066" y="2264023"/>
            <a:ext cx="7464989" cy="5579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Need to increase the supply for cybersecurity skills development</a:t>
            </a:r>
          </a:p>
          <a:p>
            <a:pPr lvl="1"/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2DC55B4-1EB8-9553-D409-49E87FFD8CF1}"/>
              </a:ext>
            </a:extLst>
          </p:cNvPr>
          <p:cNvSpPr/>
          <p:nvPr/>
        </p:nvSpPr>
        <p:spPr>
          <a:xfrm>
            <a:off x="2871304" y="2309567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96A8118-67EE-2C42-2CA5-54FC48FB5A14}"/>
              </a:ext>
            </a:extLst>
          </p:cNvPr>
          <p:cNvSpPr/>
          <p:nvPr/>
        </p:nvSpPr>
        <p:spPr>
          <a:xfrm>
            <a:off x="2871302" y="3162505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C0EAE64-198D-8ABE-EDDB-EF54979F880D}"/>
              </a:ext>
            </a:extLst>
          </p:cNvPr>
          <p:cNvSpPr/>
          <p:nvPr/>
        </p:nvSpPr>
        <p:spPr>
          <a:xfrm>
            <a:off x="2869364" y="4036013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21438-398B-426F-67AC-E12E56D51065}"/>
              </a:ext>
            </a:extLst>
          </p:cNvPr>
          <p:cNvSpPr txBox="1"/>
          <p:nvPr/>
        </p:nvSpPr>
        <p:spPr>
          <a:xfrm>
            <a:off x="3345346" y="4036013"/>
            <a:ext cx="69894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Increase the number of candidates for cybersecurity training</a:t>
            </a:r>
            <a:endParaRPr lang="en-US" sz="2000" dirty="0">
              <a:cs typeface="Arial" panose="020B0604020202020204"/>
            </a:endParaRPr>
          </a:p>
          <a:p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70C0A-04F3-20F2-3697-63CC5487ACF1}"/>
              </a:ext>
            </a:extLst>
          </p:cNvPr>
          <p:cNvSpPr txBox="1"/>
          <p:nvPr/>
        </p:nvSpPr>
        <p:spPr>
          <a:xfrm>
            <a:off x="3336386" y="3190671"/>
            <a:ext cx="675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Transforming and repositioning (rebranding) cybersecurity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89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EF960F-9636-9061-E58B-64491A3FAF94}"/>
              </a:ext>
            </a:extLst>
          </p:cNvPr>
          <p:cNvSpPr/>
          <p:nvPr/>
        </p:nvSpPr>
        <p:spPr>
          <a:xfrm>
            <a:off x="3401889" y="2272215"/>
            <a:ext cx="7645522" cy="522510"/>
          </a:xfrm>
          <a:prstGeom prst="roundRect">
            <a:avLst/>
          </a:prstGeom>
          <a:solidFill>
            <a:srgbClr val="88D18A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E4F747-F118-A978-0245-A422E48C0EED}"/>
              </a:ext>
            </a:extLst>
          </p:cNvPr>
          <p:cNvSpPr/>
          <p:nvPr/>
        </p:nvSpPr>
        <p:spPr>
          <a:xfrm>
            <a:off x="3382300" y="3158007"/>
            <a:ext cx="7645522" cy="522510"/>
          </a:xfrm>
          <a:prstGeom prst="roundRect">
            <a:avLst/>
          </a:prstGeom>
          <a:solidFill>
            <a:srgbClr val="88D18A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AE68ED0-50FD-0216-4370-401F5346605D}"/>
              </a:ext>
            </a:extLst>
          </p:cNvPr>
          <p:cNvSpPr/>
          <p:nvPr/>
        </p:nvSpPr>
        <p:spPr>
          <a:xfrm>
            <a:off x="3382299" y="3989035"/>
            <a:ext cx="7743352" cy="1109907"/>
          </a:xfrm>
          <a:prstGeom prst="roundRect">
            <a:avLst/>
          </a:prstGeom>
          <a:solidFill>
            <a:srgbClr val="88D18A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155F6-5C66-7139-68B6-6545160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need B</a:t>
            </a:r>
            <a:endParaRPr lang="en-GR" dirty="0"/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E9D2954E-7719-B526-40A7-DE78FF87F293}"/>
              </a:ext>
            </a:extLst>
          </p:cNvPr>
          <p:cNvSpPr txBox="1"/>
          <p:nvPr/>
        </p:nvSpPr>
        <p:spPr>
          <a:xfrm>
            <a:off x="1066350" y="2230115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spcAft>
                <a:spcPts val="0"/>
              </a:spcAft>
              <a:defRPr sz="120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STRATEGIC NEEDS</a:t>
            </a:r>
            <a:endParaRPr lang="lt-LT" dirty="0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D314AC07-B815-A94E-7130-3862061A6139}"/>
              </a:ext>
            </a:extLst>
          </p:cNvPr>
          <p:cNvSpPr txBox="1"/>
          <p:nvPr/>
        </p:nvSpPr>
        <p:spPr>
          <a:xfrm>
            <a:off x="1066349" y="3121365"/>
            <a:ext cx="1588135" cy="47942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PRIORITIES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E5265154-2C4B-1392-AEE9-F8569AC0208A}"/>
              </a:ext>
            </a:extLst>
          </p:cNvPr>
          <p:cNvSpPr txBox="1"/>
          <p:nvPr/>
        </p:nvSpPr>
        <p:spPr>
          <a:xfrm>
            <a:off x="1066349" y="4012616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OBJECTIVES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Content Placeholder 154">
            <a:extLst>
              <a:ext uri="{FF2B5EF4-FFF2-40B4-BE49-F238E27FC236}">
                <a16:creationId xmlns:a16="http://schemas.microsoft.com/office/drawing/2014/main" id="{43FDABF9-EBE2-0CDB-EAE7-9BFAE82C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889" y="2272215"/>
            <a:ext cx="8267308" cy="4447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Need to transform the demand foy cybersecurity skills</a:t>
            </a:r>
          </a:p>
          <a:p>
            <a:pPr lvl="1"/>
            <a:endParaRPr lang="en-US" dirty="0">
              <a:cs typeface="Arial"/>
            </a:endParaRPr>
          </a:p>
          <a:p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2DC55B4-1EB8-9553-D409-49E87FFD8CF1}"/>
              </a:ext>
            </a:extLst>
          </p:cNvPr>
          <p:cNvSpPr/>
          <p:nvPr/>
        </p:nvSpPr>
        <p:spPr>
          <a:xfrm>
            <a:off x="2871304" y="2309567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96A8118-67EE-2C42-2CA5-54FC48FB5A14}"/>
              </a:ext>
            </a:extLst>
          </p:cNvPr>
          <p:cNvSpPr/>
          <p:nvPr/>
        </p:nvSpPr>
        <p:spPr>
          <a:xfrm>
            <a:off x="2871302" y="3176272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C0EAE64-198D-8ABE-EDDB-EF54979F880D}"/>
              </a:ext>
            </a:extLst>
          </p:cNvPr>
          <p:cNvSpPr/>
          <p:nvPr/>
        </p:nvSpPr>
        <p:spPr>
          <a:xfrm>
            <a:off x="2871303" y="4050304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04FFA-0552-EEF2-D015-A50C59B6005C}"/>
              </a:ext>
            </a:extLst>
          </p:cNvPr>
          <p:cNvSpPr txBox="1"/>
          <p:nvPr/>
        </p:nvSpPr>
        <p:spPr>
          <a:xfrm>
            <a:off x="3334716" y="4012616"/>
            <a:ext cx="840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/>
              </a:rPr>
              <a:t>Defining cybersecurity as a significant function of an organization</a:t>
            </a:r>
          </a:p>
          <a:p>
            <a:r>
              <a:rPr lang="en-US" sz="2000" dirty="0">
                <a:cs typeface="Arial"/>
              </a:rPr>
              <a:t>Enhance understanding of cybersecurity threats</a:t>
            </a:r>
          </a:p>
          <a:p>
            <a:r>
              <a:rPr lang="en-US" sz="2000" dirty="0">
                <a:cs typeface="Arial"/>
              </a:rPr>
              <a:t>Strengthen cooperation between training organizations and industry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46EB9-98CB-F9CE-E1B2-15B95ABBE11A}"/>
              </a:ext>
            </a:extLst>
          </p:cNvPr>
          <p:cNvSpPr txBox="1"/>
          <p:nvPr/>
        </p:nvSpPr>
        <p:spPr>
          <a:xfrm>
            <a:off x="3401889" y="3176272"/>
            <a:ext cx="826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Fostering integration of cybersecurity with business agenda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8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ECB1A6C-F1B5-CCB7-78D9-5AF4B959B03C}"/>
              </a:ext>
            </a:extLst>
          </p:cNvPr>
          <p:cNvSpPr/>
          <p:nvPr/>
        </p:nvSpPr>
        <p:spPr>
          <a:xfrm>
            <a:off x="3346880" y="3986746"/>
            <a:ext cx="7778769" cy="1085047"/>
          </a:xfrm>
          <a:prstGeom prst="roundRect">
            <a:avLst/>
          </a:prstGeom>
          <a:solidFill>
            <a:srgbClr val="AA8877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F5B80C7-68B3-264D-E1E4-466AC0777120}"/>
              </a:ext>
            </a:extLst>
          </p:cNvPr>
          <p:cNvSpPr/>
          <p:nvPr/>
        </p:nvSpPr>
        <p:spPr>
          <a:xfrm>
            <a:off x="3346881" y="3075057"/>
            <a:ext cx="7778769" cy="832757"/>
          </a:xfrm>
          <a:prstGeom prst="roundRect">
            <a:avLst/>
          </a:prstGeom>
          <a:solidFill>
            <a:srgbClr val="AA8877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E0D33E-E817-377A-1856-B94E15E4B9B2}"/>
              </a:ext>
            </a:extLst>
          </p:cNvPr>
          <p:cNvSpPr/>
          <p:nvPr/>
        </p:nvSpPr>
        <p:spPr>
          <a:xfrm>
            <a:off x="3346882" y="2297313"/>
            <a:ext cx="7795166" cy="497414"/>
          </a:xfrm>
          <a:prstGeom prst="roundRect">
            <a:avLst/>
          </a:prstGeom>
          <a:solidFill>
            <a:srgbClr val="AA8877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155F6-5C66-7139-68B6-6545160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need </a:t>
            </a:r>
            <a:r>
              <a:rPr lang="lt-LT" dirty="0"/>
              <a:t>C</a:t>
            </a:r>
            <a:endParaRPr lang="en-GR" dirty="0"/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E9D2954E-7719-B526-40A7-DE78FF87F293}"/>
              </a:ext>
            </a:extLst>
          </p:cNvPr>
          <p:cNvSpPr txBox="1"/>
          <p:nvPr/>
        </p:nvSpPr>
        <p:spPr>
          <a:xfrm>
            <a:off x="1066350" y="2230115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spcAft>
                <a:spcPts val="0"/>
              </a:spcAft>
              <a:defRPr sz="120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STRATEGIC NEEDS</a:t>
            </a:r>
            <a:endParaRPr lang="lt-LT" dirty="0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D314AC07-B815-A94E-7130-3862061A6139}"/>
              </a:ext>
            </a:extLst>
          </p:cNvPr>
          <p:cNvSpPr txBox="1"/>
          <p:nvPr/>
        </p:nvSpPr>
        <p:spPr>
          <a:xfrm>
            <a:off x="1066349" y="3121365"/>
            <a:ext cx="1588135" cy="47942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PRIORITIES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E5265154-2C4B-1392-AEE9-F8569AC0208A}"/>
              </a:ext>
            </a:extLst>
          </p:cNvPr>
          <p:cNvSpPr txBox="1"/>
          <p:nvPr/>
        </p:nvSpPr>
        <p:spPr>
          <a:xfrm>
            <a:off x="1066349" y="4012616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OBJECTIVES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Content Placeholder 154">
            <a:extLst>
              <a:ext uri="{FF2B5EF4-FFF2-40B4-BE49-F238E27FC236}">
                <a16:creationId xmlns:a16="http://schemas.microsoft.com/office/drawing/2014/main" id="{43FDABF9-EBE2-0CDB-EAE7-9BFAE82C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882" y="2310909"/>
            <a:ext cx="7795166" cy="4447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Need to transform the inventory of cybersecurity skills development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2DC55B4-1EB8-9553-D409-49E87FFD8CF1}"/>
              </a:ext>
            </a:extLst>
          </p:cNvPr>
          <p:cNvSpPr/>
          <p:nvPr/>
        </p:nvSpPr>
        <p:spPr>
          <a:xfrm>
            <a:off x="2871304" y="2309567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96A8118-67EE-2C42-2CA5-54FC48FB5A14}"/>
              </a:ext>
            </a:extLst>
          </p:cNvPr>
          <p:cNvSpPr/>
          <p:nvPr/>
        </p:nvSpPr>
        <p:spPr>
          <a:xfrm>
            <a:off x="2871302" y="3176272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C0EAE64-198D-8ABE-EDDB-EF54979F880D}"/>
              </a:ext>
            </a:extLst>
          </p:cNvPr>
          <p:cNvSpPr/>
          <p:nvPr/>
        </p:nvSpPr>
        <p:spPr>
          <a:xfrm>
            <a:off x="2871303" y="4050304"/>
            <a:ext cx="380943" cy="39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04FFA-0552-EEF2-D015-A50C59B6005C}"/>
              </a:ext>
            </a:extLst>
          </p:cNvPr>
          <p:cNvSpPr txBox="1"/>
          <p:nvPr/>
        </p:nvSpPr>
        <p:spPr>
          <a:xfrm>
            <a:off x="3346879" y="3984209"/>
            <a:ext cx="830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/>
              </a:rPr>
              <a:t>Support the development of training measures</a:t>
            </a:r>
          </a:p>
          <a:p>
            <a:r>
              <a:rPr lang="en-US" sz="2000" dirty="0">
                <a:cs typeface="Arial"/>
              </a:rPr>
              <a:t>Establish common cybersecurity training standards</a:t>
            </a:r>
          </a:p>
          <a:p>
            <a:r>
              <a:rPr lang="en-US" sz="2000" dirty="0">
                <a:cs typeface="Arial"/>
              </a:rPr>
              <a:t>Model effective cybersecurity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46EB9-98CB-F9CE-E1B2-15B95ABBE11A}"/>
              </a:ext>
            </a:extLst>
          </p:cNvPr>
          <p:cNvSpPr txBox="1"/>
          <p:nvPr/>
        </p:nvSpPr>
        <p:spPr>
          <a:xfrm>
            <a:off x="3346881" y="3089238"/>
            <a:ext cx="814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Transforming cybersecurity skills development to make them better structured and more simplified</a:t>
            </a:r>
            <a:endParaRPr lang="en-US" sz="2000" dirty="0">
              <a:cs typeface="Arial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1E20D318-20EF-60AF-19EE-083D7B31DCB6}"/>
              </a:ext>
            </a:extLst>
          </p:cNvPr>
          <p:cNvSpPr txBox="1"/>
          <p:nvPr/>
        </p:nvSpPr>
        <p:spPr>
          <a:xfrm>
            <a:off x="1066350" y="3103026"/>
            <a:ext cx="1588135" cy="47942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PRIORITIES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9B666A14-F2C5-7121-3323-4E414568B818}"/>
              </a:ext>
            </a:extLst>
          </p:cNvPr>
          <p:cNvSpPr txBox="1"/>
          <p:nvPr/>
        </p:nvSpPr>
        <p:spPr>
          <a:xfrm>
            <a:off x="1066350" y="3994277"/>
            <a:ext cx="1588135" cy="4794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OBJECTIVES</a:t>
            </a:r>
            <a:endParaRPr lang="lt-LT" sz="1200" dirty="0">
              <a:solidFill>
                <a:srgbClr val="26262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0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23581FB3-0865-B24D-D80D-F3D517F5C271}"/>
              </a:ext>
            </a:extLst>
          </p:cNvPr>
          <p:cNvGrpSpPr/>
          <p:nvPr/>
        </p:nvGrpSpPr>
        <p:grpSpPr>
          <a:xfrm>
            <a:off x="4256662" y="801181"/>
            <a:ext cx="2971209" cy="3033229"/>
            <a:chOff x="3954240" y="1290600"/>
            <a:chExt cx="4301640" cy="4306320"/>
          </a:xfrm>
        </p:grpSpPr>
        <p:sp>
          <p:nvSpPr>
            <p:cNvPr id="13" name="CustomShape 4">
              <a:extLst>
                <a:ext uri="{FF2B5EF4-FFF2-40B4-BE49-F238E27FC236}">
                  <a16:creationId xmlns:a16="http://schemas.microsoft.com/office/drawing/2014/main" id="{4AED9951-D31C-EB6F-D28E-68F14A260B66}"/>
                </a:ext>
              </a:extLst>
            </p:cNvPr>
            <p:cNvSpPr/>
            <p:nvPr/>
          </p:nvSpPr>
          <p:spPr>
            <a:xfrm>
              <a:off x="3954240" y="1290600"/>
              <a:ext cx="4301640" cy="4306320"/>
            </a:xfrm>
            <a:prstGeom prst="ellipse">
              <a:avLst/>
            </a:prstGeom>
            <a:gradFill rotWithShape="0">
              <a:gsLst>
                <a:gs pos="0">
                  <a:srgbClr val="ECF7FC"/>
                </a:gs>
                <a:gs pos="100000">
                  <a:srgbClr val="B3DDF2"/>
                </a:gs>
              </a:gsLst>
              <a:lin ang="135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AC98583A-919B-C2BF-71F6-CB072CBEDE0A}"/>
                </a:ext>
              </a:extLst>
            </p:cNvPr>
            <p:cNvGrpSpPr/>
            <p:nvPr/>
          </p:nvGrpSpPr>
          <p:grpSpPr>
            <a:xfrm>
              <a:off x="4563000" y="1910160"/>
              <a:ext cx="3071160" cy="3071160"/>
              <a:chOff x="4563000" y="1910160"/>
              <a:chExt cx="3071160" cy="3071160"/>
            </a:xfrm>
          </p:grpSpPr>
          <p:sp>
            <p:nvSpPr>
              <p:cNvPr id="15" name="CustomShape 6">
                <a:extLst>
                  <a:ext uri="{FF2B5EF4-FFF2-40B4-BE49-F238E27FC236}">
                    <a16:creationId xmlns:a16="http://schemas.microsoft.com/office/drawing/2014/main" id="{DCAF271F-CC95-42FF-E922-A89807F14CC7}"/>
                  </a:ext>
                </a:extLst>
              </p:cNvPr>
              <p:cNvSpPr/>
              <p:nvPr/>
            </p:nvSpPr>
            <p:spPr>
              <a:xfrm>
                <a:off x="4563000" y="1910160"/>
                <a:ext cx="3071160" cy="3071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114042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" name="CustomShape 7">
                <a:extLst>
                  <a:ext uri="{FF2B5EF4-FFF2-40B4-BE49-F238E27FC236}">
                    <a16:creationId xmlns:a16="http://schemas.microsoft.com/office/drawing/2014/main" id="{8CA02BB4-6050-C93B-29B4-054A84FF6729}"/>
                  </a:ext>
                </a:extLst>
              </p:cNvPr>
              <p:cNvSpPr/>
              <p:nvPr/>
            </p:nvSpPr>
            <p:spPr>
              <a:xfrm>
                <a:off x="4563000" y="1910160"/>
                <a:ext cx="3071160" cy="3071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14300" dist="114042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7" name="CustomShape 8">
            <a:extLst>
              <a:ext uri="{FF2B5EF4-FFF2-40B4-BE49-F238E27FC236}">
                <a16:creationId xmlns:a16="http://schemas.microsoft.com/office/drawing/2014/main" id="{CA936C56-4A83-80B4-633F-A37590B11BC2}"/>
              </a:ext>
            </a:extLst>
          </p:cNvPr>
          <p:cNvSpPr/>
          <p:nvPr/>
        </p:nvSpPr>
        <p:spPr>
          <a:xfrm>
            <a:off x="4791727" y="1385280"/>
            <a:ext cx="1838212" cy="1910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ts val="3660"/>
              </a:lnSpc>
            </a:pPr>
            <a:r>
              <a:rPr lang="en-US" sz="1600" b="1" strike="noStrike" spc="-1" dirty="0">
                <a:solidFill>
                  <a:srgbClr val="114864"/>
                </a:solidFill>
                <a:latin typeface="Century Gothic"/>
                <a:ea typeface="DejaVu Sans"/>
              </a:rPr>
              <a:t> </a:t>
            </a:r>
            <a:r>
              <a:rPr lang="en-US" sz="1600" b="1" spc="-1" dirty="0">
                <a:solidFill>
                  <a:srgbClr val="114864"/>
                </a:solidFill>
                <a:latin typeface="Century Gothic"/>
                <a:ea typeface="DejaVu Sans"/>
              </a:rPr>
              <a:t>STRATEGIC OBJECTIVES &amp; SUPPORTING ACTIONS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8" name="CustomShape 9">
            <a:extLst>
              <a:ext uri="{FF2B5EF4-FFF2-40B4-BE49-F238E27FC236}">
                <a16:creationId xmlns:a16="http://schemas.microsoft.com/office/drawing/2014/main" id="{5462B5B6-3E36-7DF0-78E8-3BF2890AA4D2}"/>
              </a:ext>
            </a:extLst>
          </p:cNvPr>
          <p:cNvSpPr/>
          <p:nvPr/>
        </p:nvSpPr>
        <p:spPr>
          <a:xfrm rot="3053505">
            <a:off x="6692209" y="877281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42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12">
            <a:extLst>
              <a:ext uri="{FF2B5EF4-FFF2-40B4-BE49-F238E27FC236}">
                <a16:creationId xmlns:a16="http://schemas.microsoft.com/office/drawing/2014/main" id="{79FD4F21-74C8-1E44-385B-C637ED0BBF90}"/>
              </a:ext>
            </a:extLst>
          </p:cNvPr>
          <p:cNvSpPr/>
          <p:nvPr/>
        </p:nvSpPr>
        <p:spPr>
          <a:xfrm rot="18379800" flipH="1">
            <a:off x="4334518" y="900159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21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13">
            <a:extLst>
              <a:ext uri="{FF2B5EF4-FFF2-40B4-BE49-F238E27FC236}">
                <a16:creationId xmlns:a16="http://schemas.microsoft.com/office/drawing/2014/main" id="{DA239240-77E4-E9B3-F5F3-969A0DDC2AFA}"/>
              </a:ext>
            </a:extLst>
          </p:cNvPr>
          <p:cNvSpPr/>
          <p:nvPr/>
        </p:nvSpPr>
        <p:spPr>
          <a:xfrm rot="15808196" flipH="1">
            <a:off x="3822466" y="2189824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42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R"/>
          </a:p>
        </p:txBody>
      </p:sp>
      <p:sp>
        <p:nvSpPr>
          <p:cNvPr id="23" name="CustomShape 14">
            <a:extLst>
              <a:ext uri="{FF2B5EF4-FFF2-40B4-BE49-F238E27FC236}">
                <a16:creationId xmlns:a16="http://schemas.microsoft.com/office/drawing/2014/main" id="{079C11A2-F439-1D40-24B9-3F34468B1CEC}"/>
              </a:ext>
            </a:extLst>
          </p:cNvPr>
          <p:cNvSpPr/>
          <p:nvPr/>
        </p:nvSpPr>
        <p:spPr>
          <a:xfrm rot="3079772" flipH="1" flipV="1">
            <a:off x="4204458" y="3286596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21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15">
            <a:extLst>
              <a:ext uri="{FF2B5EF4-FFF2-40B4-BE49-F238E27FC236}">
                <a16:creationId xmlns:a16="http://schemas.microsoft.com/office/drawing/2014/main" id="{17D094FC-DD44-9A6B-BFB4-38B7CF646B8B}"/>
              </a:ext>
            </a:extLst>
          </p:cNvPr>
          <p:cNvSpPr/>
          <p:nvPr/>
        </p:nvSpPr>
        <p:spPr>
          <a:xfrm flipH="1">
            <a:off x="8492774" y="2622094"/>
            <a:ext cx="3511620" cy="636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5. SUPPORT THE DEVELOPMENT OF TRAINING MEASURES</a:t>
            </a:r>
            <a:endParaRPr lang="lt-LT" sz="1400" b="1" dirty="0">
              <a:solidFill>
                <a:schemeClr val="accent1"/>
              </a:solidFill>
            </a:endParaRPr>
          </a:p>
          <a:p>
            <a:pPr>
              <a:lnSpc>
                <a:spcPts val="1621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25" name="CustomShape 16">
            <a:extLst>
              <a:ext uri="{FF2B5EF4-FFF2-40B4-BE49-F238E27FC236}">
                <a16:creationId xmlns:a16="http://schemas.microsoft.com/office/drawing/2014/main" id="{3DBE571B-C5D7-5085-E7BA-CF426CE8CB7A}"/>
              </a:ext>
            </a:extLst>
          </p:cNvPr>
          <p:cNvSpPr/>
          <p:nvPr/>
        </p:nvSpPr>
        <p:spPr>
          <a:xfrm flipH="1">
            <a:off x="8447596" y="3012345"/>
            <a:ext cx="3648518" cy="1765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GB" sz="1400" dirty="0"/>
              <a:t>5.1. Facilitate creation of standardized and exchangeable training scenarios </a:t>
            </a:r>
            <a:endParaRPr lang="lt-LT" sz="1400" dirty="0"/>
          </a:p>
          <a:p>
            <a:r>
              <a:rPr lang="en-GB" sz="1400" dirty="0"/>
              <a:t>5.2. Support the development of training platforms </a:t>
            </a:r>
            <a:endParaRPr lang="lt-LT" sz="1400" dirty="0"/>
          </a:p>
          <a:p>
            <a:r>
              <a:rPr lang="en-GB" sz="1400" dirty="0"/>
              <a:t>5.3. Support the continuous professional development of trainers</a:t>
            </a:r>
            <a:endParaRPr lang="lt-LT" sz="1400" dirty="0"/>
          </a:p>
          <a:p>
            <a:pPr>
              <a:lnSpc>
                <a:spcPts val="1559"/>
              </a:lnSpc>
            </a:pPr>
            <a:endParaRPr lang="en-US" sz="900" b="0" strike="noStrike" spc="-1" dirty="0">
              <a:latin typeface="Arial"/>
            </a:endParaRPr>
          </a:p>
          <a:p>
            <a:pPr>
              <a:lnSpc>
                <a:spcPts val="1559"/>
              </a:lnSpc>
            </a:pPr>
            <a:endParaRPr lang="en-US" sz="900" b="0" strike="noStrike" spc="-1" dirty="0">
              <a:latin typeface="Arial"/>
            </a:endParaRPr>
          </a:p>
        </p:txBody>
      </p:sp>
      <p:sp>
        <p:nvSpPr>
          <p:cNvPr id="26" name="CustomShape 17">
            <a:extLst>
              <a:ext uri="{FF2B5EF4-FFF2-40B4-BE49-F238E27FC236}">
                <a16:creationId xmlns:a16="http://schemas.microsoft.com/office/drawing/2014/main" id="{A48B7B8D-246E-5C32-111E-A841C226B924}"/>
              </a:ext>
            </a:extLst>
          </p:cNvPr>
          <p:cNvSpPr/>
          <p:nvPr/>
        </p:nvSpPr>
        <p:spPr>
          <a:xfrm flipH="1">
            <a:off x="8560398" y="4458404"/>
            <a:ext cx="3511620" cy="410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1621"/>
              </a:lnSpc>
            </a:pPr>
            <a:r>
              <a:rPr lang="en-US" sz="1400" b="1" spc="18" dirty="0">
                <a:solidFill>
                  <a:schemeClr val="accent1"/>
                </a:solidFill>
                <a:latin typeface="Century Gothic"/>
              </a:rPr>
              <a:t>6. ESTABLISH COMMON CYBERSECURITY TRAINING STANDARDS</a:t>
            </a:r>
            <a:endParaRPr lang="en-US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7" name="CustomShape 18">
            <a:extLst>
              <a:ext uri="{FF2B5EF4-FFF2-40B4-BE49-F238E27FC236}">
                <a16:creationId xmlns:a16="http://schemas.microsoft.com/office/drawing/2014/main" id="{B1921616-5384-ADF0-185C-590055FB9222}"/>
              </a:ext>
            </a:extLst>
          </p:cNvPr>
          <p:cNvSpPr/>
          <p:nvPr/>
        </p:nvSpPr>
        <p:spPr>
          <a:xfrm flipH="1">
            <a:off x="8492774" y="4922728"/>
            <a:ext cx="3558162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GB" sz="1400" dirty="0"/>
              <a:t>6.1. Design of a European skills framework for cybersecurity</a:t>
            </a:r>
            <a:endParaRPr lang="lt-LT" sz="1400" dirty="0"/>
          </a:p>
          <a:p>
            <a:r>
              <a:rPr lang="en-GB" sz="1400" dirty="0"/>
              <a:t>6.2. Develop cybersecurity skills and degrees certification scheme</a:t>
            </a:r>
            <a:endParaRPr lang="lt-LT" sz="1400" dirty="0"/>
          </a:p>
        </p:txBody>
      </p:sp>
      <p:sp>
        <p:nvSpPr>
          <p:cNvPr id="28" name="CustomShape 19">
            <a:extLst>
              <a:ext uri="{FF2B5EF4-FFF2-40B4-BE49-F238E27FC236}">
                <a16:creationId xmlns:a16="http://schemas.microsoft.com/office/drawing/2014/main" id="{7B61C609-E5C9-CFE1-9DAC-82EB8F138F82}"/>
              </a:ext>
            </a:extLst>
          </p:cNvPr>
          <p:cNvSpPr/>
          <p:nvPr/>
        </p:nvSpPr>
        <p:spPr>
          <a:xfrm flipH="1">
            <a:off x="8248480" y="196813"/>
            <a:ext cx="3802456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1621"/>
              </a:lnSpc>
              <a:tabLst>
                <a:tab pos="0" algn="l"/>
              </a:tabLst>
            </a:pPr>
            <a:r>
              <a:rPr lang="en-US" sz="1400" b="1" spc="-1" dirty="0">
                <a:solidFill>
                  <a:schemeClr val="accent1"/>
                </a:solidFill>
              </a:rPr>
              <a:t>4. STRENGTHEN COOPERATION BETWEEN INDUSTRY AND TRAINING ORGANIZATIONS</a:t>
            </a:r>
          </a:p>
          <a:p>
            <a:pPr>
              <a:lnSpc>
                <a:spcPts val="1621"/>
              </a:lnSpc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29" name="CustomShape 20">
            <a:extLst>
              <a:ext uri="{FF2B5EF4-FFF2-40B4-BE49-F238E27FC236}">
                <a16:creationId xmlns:a16="http://schemas.microsoft.com/office/drawing/2014/main" id="{BECEDE00-9965-E225-2D69-19362AFE91FE}"/>
              </a:ext>
            </a:extLst>
          </p:cNvPr>
          <p:cNvSpPr/>
          <p:nvPr/>
        </p:nvSpPr>
        <p:spPr>
          <a:xfrm flipH="1">
            <a:off x="8170464" y="698763"/>
            <a:ext cx="3723495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GB" sz="1400" dirty="0"/>
              <a:t>4.1. Engage different stakeholders in identification of different cybersecurity skills</a:t>
            </a:r>
            <a:endParaRPr lang="lt-LT" sz="1400" dirty="0"/>
          </a:p>
          <a:p>
            <a:r>
              <a:rPr lang="en-GB" sz="1400" dirty="0"/>
              <a:t>4.2. Engage industry in validation of different skills</a:t>
            </a:r>
            <a:endParaRPr lang="lt-LT" sz="1400" dirty="0"/>
          </a:p>
          <a:p>
            <a:r>
              <a:rPr lang="en-GB" sz="1400" dirty="0"/>
              <a:t>4.3. Engage industry in delivering training in cooperation with HEIs</a:t>
            </a:r>
            <a:endParaRPr lang="lt-LT" sz="1400" dirty="0"/>
          </a:p>
          <a:p>
            <a:r>
              <a:rPr lang="en-GB" sz="1400" dirty="0"/>
              <a:t>4.4. Support cooperation between training organizations and industry</a:t>
            </a:r>
            <a:endParaRPr lang="lt-LT" sz="1400" dirty="0"/>
          </a:p>
        </p:txBody>
      </p:sp>
      <p:sp>
        <p:nvSpPr>
          <p:cNvPr id="30" name="CustomShape 21">
            <a:extLst>
              <a:ext uri="{FF2B5EF4-FFF2-40B4-BE49-F238E27FC236}">
                <a16:creationId xmlns:a16="http://schemas.microsoft.com/office/drawing/2014/main" id="{AD219106-C07A-D4B1-ACCA-7368F006221F}"/>
              </a:ext>
            </a:extLst>
          </p:cNvPr>
          <p:cNvSpPr/>
          <p:nvPr/>
        </p:nvSpPr>
        <p:spPr>
          <a:xfrm>
            <a:off x="859437" y="2474524"/>
            <a:ext cx="2881371" cy="410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1621"/>
              </a:lnSpc>
            </a:pPr>
            <a:r>
              <a:rPr lang="en-US" sz="1400" b="1" spc="18" dirty="0">
                <a:solidFill>
                  <a:srgbClr val="2191C9"/>
                </a:solidFill>
                <a:latin typeface="Century Gothic"/>
              </a:rPr>
              <a:t>2. ENHANCING UNDERSTANDING OF CYBERSECURITY THREATS</a:t>
            </a:r>
          </a:p>
        </p:txBody>
      </p:sp>
      <p:sp>
        <p:nvSpPr>
          <p:cNvPr id="31" name="CustomShape 22">
            <a:extLst>
              <a:ext uri="{FF2B5EF4-FFF2-40B4-BE49-F238E27FC236}">
                <a16:creationId xmlns:a16="http://schemas.microsoft.com/office/drawing/2014/main" id="{89C6CCC8-6756-8090-E5C9-30F4AE6067BF}"/>
              </a:ext>
            </a:extLst>
          </p:cNvPr>
          <p:cNvSpPr/>
          <p:nvPr/>
        </p:nvSpPr>
        <p:spPr>
          <a:xfrm>
            <a:off x="742215" y="2934794"/>
            <a:ext cx="25322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lvl="0"/>
            <a:r>
              <a:rPr lang="en-GB" sz="1400" dirty="0"/>
              <a:t>2.1. Provide regular analysis on cybersecurity threats </a:t>
            </a:r>
            <a:endParaRPr lang="lt-LT" sz="1400" dirty="0"/>
          </a:p>
        </p:txBody>
      </p:sp>
      <p:sp>
        <p:nvSpPr>
          <p:cNvPr id="32" name="CustomShape 23">
            <a:extLst>
              <a:ext uri="{FF2B5EF4-FFF2-40B4-BE49-F238E27FC236}">
                <a16:creationId xmlns:a16="http://schemas.microsoft.com/office/drawing/2014/main" id="{3BBB2880-6B8F-2304-D409-151D740F0951}"/>
              </a:ext>
            </a:extLst>
          </p:cNvPr>
          <p:cNvSpPr/>
          <p:nvPr/>
        </p:nvSpPr>
        <p:spPr>
          <a:xfrm>
            <a:off x="831255" y="3854397"/>
            <a:ext cx="3856936" cy="410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1621"/>
              </a:lnSpc>
            </a:pPr>
            <a:r>
              <a:rPr lang="en-US" sz="1400" b="1" spc="18" dirty="0">
                <a:solidFill>
                  <a:srgbClr val="2191C9"/>
                </a:solidFill>
                <a:latin typeface="Century Gothic"/>
              </a:rPr>
              <a:t>3. DEFINE CYBERSECURITY AS A SIGNIFICANT FUNCTION OF AN ORGANIZATION</a:t>
            </a:r>
          </a:p>
        </p:txBody>
      </p:sp>
      <p:sp>
        <p:nvSpPr>
          <p:cNvPr id="33" name="CustomShape 24">
            <a:extLst>
              <a:ext uri="{FF2B5EF4-FFF2-40B4-BE49-F238E27FC236}">
                <a16:creationId xmlns:a16="http://schemas.microsoft.com/office/drawing/2014/main" id="{94B2CFA8-5C8D-EBE2-0162-8989BC2C4F71}"/>
              </a:ext>
            </a:extLst>
          </p:cNvPr>
          <p:cNvSpPr/>
          <p:nvPr/>
        </p:nvSpPr>
        <p:spPr>
          <a:xfrm>
            <a:off x="742215" y="4397480"/>
            <a:ext cx="3577002" cy="1293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ts val="1559"/>
              </a:lnSpc>
              <a:buClr>
                <a:srgbClr val="071D28"/>
              </a:buClr>
            </a:pPr>
            <a:r>
              <a:rPr lang="en-US" sz="1400" spc="-1" dirty="0">
                <a:solidFill>
                  <a:srgbClr val="071D28"/>
                </a:solidFill>
                <a:ea typeface="Open Sans"/>
              </a:rPr>
              <a:t>3.1. Making it easier to access, understand and use cybersecurity tooling</a:t>
            </a:r>
          </a:p>
          <a:p>
            <a:pPr marL="360">
              <a:lnSpc>
                <a:spcPts val="1559"/>
              </a:lnSpc>
              <a:buClr>
                <a:srgbClr val="071D28"/>
              </a:buClr>
            </a:pPr>
            <a:r>
              <a:rPr lang="en-GB" sz="1400" dirty="0"/>
              <a:t>3.2. Fostering cybersecurity aspect inclusion in business models, planning, assessment and other instruments</a:t>
            </a:r>
            <a:endParaRPr lang="lt-LT" sz="1400" dirty="0"/>
          </a:p>
          <a:p>
            <a:pPr marL="171360" indent="-171000">
              <a:lnSpc>
                <a:spcPts val="1559"/>
              </a:lnSpc>
              <a:buClr>
                <a:srgbClr val="071D28"/>
              </a:buClr>
              <a:buFont typeface="Arial"/>
              <a:buChar char="•"/>
            </a:pPr>
            <a:endParaRPr lang="en-US" sz="900" spc="-1" dirty="0">
              <a:solidFill>
                <a:srgbClr val="071D28"/>
              </a:solidFill>
              <a:latin typeface="Century Gothic"/>
              <a:ea typeface="Open Sans"/>
            </a:endParaRPr>
          </a:p>
        </p:txBody>
      </p:sp>
      <p:sp>
        <p:nvSpPr>
          <p:cNvPr id="34" name="CustomShape 25">
            <a:extLst>
              <a:ext uri="{FF2B5EF4-FFF2-40B4-BE49-F238E27FC236}">
                <a16:creationId xmlns:a16="http://schemas.microsoft.com/office/drawing/2014/main" id="{AD76F4DB-1E47-3FBD-F4F7-DC8F30344234}"/>
              </a:ext>
            </a:extLst>
          </p:cNvPr>
          <p:cNvSpPr/>
          <p:nvPr/>
        </p:nvSpPr>
        <p:spPr>
          <a:xfrm>
            <a:off x="1305383" y="217742"/>
            <a:ext cx="380245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lvl="0"/>
            <a:r>
              <a:rPr lang="en-US" sz="1400" b="1" dirty="0">
                <a:solidFill>
                  <a:schemeClr val="accent1"/>
                </a:solidFill>
              </a:rPr>
              <a:t>1. INCREASE THE NUMBER OF CANDIDATES FOR CYBERSECURITY TRAINING</a:t>
            </a:r>
            <a:endParaRPr lang="lt-LT" sz="1400" b="1" dirty="0">
              <a:solidFill>
                <a:schemeClr val="accent1"/>
              </a:solidFill>
            </a:endParaRPr>
          </a:p>
        </p:txBody>
      </p:sp>
      <p:sp>
        <p:nvSpPr>
          <p:cNvPr id="35" name="CustomShape 26">
            <a:extLst>
              <a:ext uri="{FF2B5EF4-FFF2-40B4-BE49-F238E27FC236}">
                <a16:creationId xmlns:a16="http://schemas.microsoft.com/office/drawing/2014/main" id="{087D0E57-B8E0-408C-9D0A-FD66BD986CB3}"/>
              </a:ext>
            </a:extLst>
          </p:cNvPr>
          <p:cNvSpPr/>
          <p:nvPr/>
        </p:nvSpPr>
        <p:spPr>
          <a:xfrm>
            <a:off x="1201541" y="829637"/>
            <a:ext cx="327600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lvl="0"/>
            <a:r>
              <a:rPr lang="en-GB" sz="1400" dirty="0"/>
              <a:t>1.1. Rebrand cybersecurity </a:t>
            </a:r>
          </a:p>
          <a:p>
            <a:r>
              <a:rPr lang="en-GB" sz="1400" dirty="0"/>
              <a:t>1.2. Promote cybersecurity as a career choice</a:t>
            </a:r>
            <a:endParaRPr lang="lt-LT" sz="1400" dirty="0"/>
          </a:p>
          <a:p>
            <a:r>
              <a:rPr lang="en-GB" sz="1400" dirty="0"/>
              <a:t>1.3. Promote cybersecurity in higher education</a:t>
            </a:r>
            <a:endParaRPr lang="lt-LT" sz="1400" dirty="0"/>
          </a:p>
        </p:txBody>
      </p:sp>
      <p:grpSp>
        <p:nvGrpSpPr>
          <p:cNvPr id="36" name="Group 27">
            <a:extLst>
              <a:ext uri="{FF2B5EF4-FFF2-40B4-BE49-F238E27FC236}">
                <a16:creationId xmlns:a16="http://schemas.microsoft.com/office/drawing/2014/main" id="{0B1E29B4-458F-216A-9032-C93C89498A90}"/>
              </a:ext>
            </a:extLst>
          </p:cNvPr>
          <p:cNvGrpSpPr/>
          <p:nvPr/>
        </p:nvGrpSpPr>
        <p:grpSpPr>
          <a:xfrm>
            <a:off x="3836004" y="574811"/>
            <a:ext cx="3390724" cy="3224191"/>
            <a:chOff x="3917880" y="1263600"/>
            <a:chExt cx="4585913" cy="4360680"/>
          </a:xfrm>
        </p:grpSpPr>
        <p:sp>
          <p:nvSpPr>
            <p:cNvPr id="37" name="CustomShape 28">
              <a:extLst>
                <a:ext uri="{FF2B5EF4-FFF2-40B4-BE49-F238E27FC236}">
                  <a16:creationId xmlns:a16="http://schemas.microsoft.com/office/drawing/2014/main" id="{7927197D-54EA-46AC-92B2-D2CC4CC39A69}"/>
                </a:ext>
              </a:extLst>
            </p:cNvPr>
            <p:cNvSpPr/>
            <p:nvPr/>
          </p:nvSpPr>
          <p:spPr>
            <a:xfrm>
              <a:off x="5055509" y="1982278"/>
              <a:ext cx="606600" cy="606600"/>
            </a:xfrm>
            <a:prstGeom prst="ellipse">
              <a:avLst/>
            </a:prstGeom>
            <a:gradFill rotWithShape="0">
              <a:gsLst>
                <a:gs pos="0">
                  <a:srgbClr val="17406D"/>
                </a:gs>
                <a:gs pos="100000">
                  <a:srgbClr val="000000"/>
                </a:gs>
              </a:gsLst>
              <a:path path="circle"/>
            </a:gradFill>
            <a:ln>
              <a:noFill/>
            </a:ln>
            <a:effectLst>
              <a:outerShdw blurRad="177800" dist="126770" dir="2700000" algn="tl" rotWithShape="0">
                <a:schemeClr val="tx1"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dirty="0"/>
            </a:p>
          </p:txBody>
        </p:sp>
        <p:sp>
          <p:nvSpPr>
            <p:cNvPr id="38" name="CustomShape 29">
              <a:extLst>
                <a:ext uri="{FF2B5EF4-FFF2-40B4-BE49-F238E27FC236}">
                  <a16:creationId xmlns:a16="http://schemas.microsoft.com/office/drawing/2014/main" id="{E387839A-2161-7B05-9A1C-26D5F482EDE9}"/>
                </a:ext>
              </a:extLst>
            </p:cNvPr>
            <p:cNvSpPr/>
            <p:nvPr/>
          </p:nvSpPr>
          <p:spPr>
            <a:xfrm>
              <a:off x="7275672" y="1943244"/>
              <a:ext cx="606600" cy="606600"/>
            </a:xfrm>
            <a:prstGeom prst="ellipse">
              <a:avLst/>
            </a:prstGeom>
            <a:gradFill rotWithShape="0">
              <a:gsLst>
                <a:gs pos="0">
                  <a:srgbClr val="17406D"/>
                </a:gs>
                <a:gs pos="100000">
                  <a:srgbClr val="000000"/>
                </a:gs>
              </a:gsLst>
              <a:path path="circle"/>
            </a:gradFill>
            <a:ln>
              <a:noFill/>
            </a:ln>
            <a:effectLst>
              <a:outerShdw blurRad="177800" dist="126770" dir="2700000" algn="tl" rotWithShape="0">
                <a:schemeClr val="tx1"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dirty="0"/>
            </a:p>
          </p:txBody>
        </p:sp>
        <p:sp>
          <p:nvSpPr>
            <p:cNvPr id="39" name="CustomShape 30">
              <a:extLst>
                <a:ext uri="{FF2B5EF4-FFF2-40B4-BE49-F238E27FC236}">
                  <a16:creationId xmlns:a16="http://schemas.microsoft.com/office/drawing/2014/main" id="{67817FC1-2CCD-1E11-3313-145B5B88215C}"/>
                </a:ext>
              </a:extLst>
            </p:cNvPr>
            <p:cNvSpPr/>
            <p:nvPr/>
          </p:nvSpPr>
          <p:spPr>
            <a:xfrm>
              <a:off x="7897193" y="3466530"/>
              <a:ext cx="606600" cy="606600"/>
            </a:xfrm>
            <a:prstGeom prst="ellipse">
              <a:avLst/>
            </a:prstGeom>
            <a:gradFill rotWithShape="0">
              <a:gsLst>
                <a:gs pos="0">
                  <a:srgbClr val="17406D"/>
                </a:gs>
                <a:gs pos="100000">
                  <a:srgbClr val="000000"/>
                </a:gs>
              </a:gsLst>
              <a:path path="circle"/>
            </a:gradFill>
            <a:ln>
              <a:noFill/>
            </a:ln>
            <a:effectLst>
              <a:outerShdw blurRad="177800" dist="126770" dir="2700000" algn="tl" rotWithShape="0">
                <a:schemeClr val="tx1"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dirty="0"/>
            </a:p>
          </p:txBody>
        </p:sp>
        <p:sp>
          <p:nvSpPr>
            <p:cNvPr id="40" name="CustomShape 31">
              <a:extLst>
                <a:ext uri="{FF2B5EF4-FFF2-40B4-BE49-F238E27FC236}">
                  <a16:creationId xmlns:a16="http://schemas.microsoft.com/office/drawing/2014/main" id="{A05BA6C4-608A-C8EB-B670-CFA5CEA1D6B4}"/>
                </a:ext>
              </a:extLst>
            </p:cNvPr>
            <p:cNvSpPr/>
            <p:nvPr/>
          </p:nvSpPr>
          <p:spPr>
            <a:xfrm>
              <a:off x="4867596" y="4479096"/>
              <a:ext cx="606600" cy="606600"/>
            </a:xfrm>
            <a:prstGeom prst="ellipse">
              <a:avLst/>
            </a:prstGeom>
            <a:gradFill rotWithShape="0">
              <a:gsLst>
                <a:gs pos="0">
                  <a:srgbClr val="17406D"/>
                </a:gs>
                <a:gs pos="100000">
                  <a:srgbClr val="000000"/>
                </a:gs>
              </a:gsLst>
              <a:path path="circle"/>
            </a:gradFill>
            <a:ln>
              <a:noFill/>
            </a:ln>
            <a:effectLst>
              <a:outerShdw blurRad="177800" dist="126770" dir="2700000" algn="tl" rotWithShape="0">
                <a:schemeClr val="tx1"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32">
              <a:extLst>
                <a:ext uri="{FF2B5EF4-FFF2-40B4-BE49-F238E27FC236}">
                  <a16:creationId xmlns:a16="http://schemas.microsoft.com/office/drawing/2014/main" id="{24A80AB6-BACB-0446-D979-7E598B45DA4E}"/>
                </a:ext>
              </a:extLst>
            </p:cNvPr>
            <p:cNvSpPr/>
            <p:nvPr/>
          </p:nvSpPr>
          <p:spPr>
            <a:xfrm>
              <a:off x="4463852" y="3294241"/>
              <a:ext cx="606600" cy="606600"/>
            </a:xfrm>
            <a:prstGeom prst="ellipse">
              <a:avLst/>
            </a:prstGeom>
            <a:gradFill rotWithShape="0">
              <a:gsLst>
                <a:gs pos="0">
                  <a:srgbClr val="17406D"/>
                </a:gs>
                <a:gs pos="100000">
                  <a:srgbClr val="000000"/>
                </a:gs>
              </a:gsLst>
              <a:path path="circle"/>
            </a:gradFill>
            <a:ln>
              <a:noFill/>
            </a:ln>
            <a:effectLst>
              <a:outerShdw blurRad="177800" dist="126770" dir="2700000" algn="tl" rotWithShape="0">
                <a:schemeClr val="tx1"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CustomShape 34">
              <a:extLst>
                <a:ext uri="{FF2B5EF4-FFF2-40B4-BE49-F238E27FC236}">
                  <a16:creationId xmlns:a16="http://schemas.microsoft.com/office/drawing/2014/main" id="{121696E1-F90B-0646-4811-9C3C0F4201E6}"/>
                </a:ext>
              </a:extLst>
            </p:cNvPr>
            <p:cNvSpPr/>
            <p:nvPr/>
          </p:nvSpPr>
          <p:spPr>
            <a:xfrm>
              <a:off x="3917880" y="1263600"/>
              <a:ext cx="4360679" cy="436068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" name="CustomShape 17">
            <a:extLst>
              <a:ext uri="{FF2B5EF4-FFF2-40B4-BE49-F238E27FC236}">
                <a16:creationId xmlns:a16="http://schemas.microsoft.com/office/drawing/2014/main" id="{5877B4CA-A75E-99CE-5FEC-69DAAA95BB2B}"/>
              </a:ext>
            </a:extLst>
          </p:cNvPr>
          <p:cNvSpPr/>
          <p:nvPr/>
        </p:nvSpPr>
        <p:spPr>
          <a:xfrm flipH="1">
            <a:off x="4142422" y="4991402"/>
            <a:ext cx="3511620" cy="410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1621"/>
              </a:lnSpc>
            </a:pPr>
            <a:r>
              <a:rPr lang="en-US" sz="1400" b="1" spc="18" dirty="0">
                <a:solidFill>
                  <a:schemeClr val="accent1"/>
                </a:solidFill>
                <a:latin typeface="Century Gothic"/>
              </a:rPr>
              <a:t>7. MODEL EFFECTIVE CYBERSECURITY TRAINING</a:t>
            </a:r>
            <a:endParaRPr lang="en-US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5" name="CustomShape 18">
            <a:extLst>
              <a:ext uri="{FF2B5EF4-FFF2-40B4-BE49-F238E27FC236}">
                <a16:creationId xmlns:a16="http://schemas.microsoft.com/office/drawing/2014/main" id="{9B852197-A4A0-EF06-3CE7-62E392E2B48D}"/>
              </a:ext>
            </a:extLst>
          </p:cNvPr>
          <p:cNvSpPr/>
          <p:nvPr/>
        </p:nvSpPr>
        <p:spPr>
          <a:xfrm flipH="1">
            <a:off x="4020357" y="5475900"/>
            <a:ext cx="4932631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fontAlgn="base"/>
            <a:r>
              <a:rPr lang="en-GB" sz="1400" dirty="0"/>
              <a:t>7.1. Improve re-skilling and up-skilling for cybersecurity</a:t>
            </a:r>
            <a:endParaRPr lang="lt-LT" sz="1400" dirty="0"/>
          </a:p>
          <a:p>
            <a:r>
              <a:rPr lang="en-GB" sz="1400" dirty="0"/>
              <a:t>7.2. Increase accessibility of cybersecurity training</a:t>
            </a:r>
          </a:p>
          <a:p>
            <a:r>
              <a:rPr lang="en-GB" sz="1400" dirty="0"/>
              <a:t>7.3. Continuous training of specific target groups</a:t>
            </a:r>
            <a:endParaRPr lang="lt-LT" sz="1400" dirty="0"/>
          </a:p>
          <a:p>
            <a:endParaRPr lang="lt-LT" sz="1400" dirty="0"/>
          </a:p>
          <a:p>
            <a:endParaRPr lang="lt-LT" sz="1400" dirty="0"/>
          </a:p>
        </p:txBody>
      </p:sp>
      <p:sp>
        <p:nvSpPr>
          <p:cNvPr id="4" name="CustomShape 30">
            <a:extLst>
              <a:ext uri="{FF2B5EF4-FFF2-40B4-BE49-F238E27FC236}">
                <a16:creationId xmlns:a16="http://schemas.microsoft.com/office/drawing/2014/main" id="{76E640F2-124E-0CC8-88A7-6746E34A9BF8}"/>
              </a:ext>
            </a:extLst>
          </p:cNvPr>
          <p:cNvSpPr/>
          <p:nvPr/>
        </p:nvSpPr>
        <p:spPr>
          <a:xfrm>
            <a:off x="5455678" y="3400785"/>
            <a:ext cx="448507" cy="448507"/>
          </a:xfrm>
          <a:prstGeom prst="ellipse">
            <a:avLst/>
          </a:prstGeom>
          <a:gradFill rotWithShape="0">
            <a:gsLst>
              <a:gs pos="0">
                <a:srgbClr val="17406D"/>
              </a:gs>
              <a:gs pos="100000">
                <a:srgbClr val="000000"/>
              </a:gs>
            </a:gsLst>
            <a:path path="circle"/>
          </a:gradFill>
          <a:ln>
            <a:noFill/>
          </a:ln>
          <a:effectLst>
            <a:outerShdw blurRad="177800" dist="126770" dir="2700000" algn="tl" rotWithShape="0">
              <a:schemeClr val="tx1"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R" dirty="0"/>
          </a:p>
        </p:txBody>
      </p:sp>
      <p:sp>
        <p:nvSpPr>
          <p:cNvPr id="5" name="CustomShape 11">
            <a:extLst>
              <a:ext uri="{FF2B5EF4-FFF2-40B4-BE49-F238E27FC236}">
                <a16:creationId xmlns:a16="http://schemas.microsoft.com/office/drawing/2014/main" id="{67F4DDCB-9F91-B7B5-D079-C59F66774A95}"/>
              </a:ext>
            </a:extLst>
          </p:cNvPr>
          <p:cNvSpPr/>
          <p:nvPr/>
        </p:nvSpPr>
        <p:spPr>
          <a:xfrm flipV="1">
            <a:off x="5455915" y="3890161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42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30">
            <a:extLst>
              <a:ext uri="{FF2B5EF4-FFF2-40B4-BE49-F238E27FC236}">
                <a16:creationId xmlns:a16="http://schemas.microsoft.com/office/drawing/2014/main" id="{82777560-777E-41C1-CEC3-5B973D40B2BF}"/>
              </a:ext>
            </a:extLst>
          </p:cNvPr>
          <p:cNvSpPr/>
          <p:nvPr/>
        </p:nvSpPr>
        <p:spPr>
          <a:xfrm>
            <a:off x="6393615" y="3079630"/>
            <a:ext cx="448507" cy="448507"/>
          </a:xfrm>
          <a:prstGeom prst="ellipse">
            <a:avLst/>
          </a:prstGeom>
          <a:gradFill rotWithShape="0">
            <a:gsLst>
              <a:gs pos="0">
                <a:srgbClr val="17406D"/>
              </a:gs>
              <a:gs pos="100000">
                <a:srgbClr val="000000"/>
              </a:gs>
            </a:gsLst>
            <a:path path="circle"/>
          </a:gradFill>
          <a:ln>
            <a:noFill/>
          </a:ln>
          <a:effectLst>
            <a:outerShdw blurRad="177800" dist="126770" dir="2700000" algn="tl" rotWithShape="0">
              <a:schemeClr val="tx1"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R" dirty="0"/>
          </a:p>
        </p:txBody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0C794CFF-84A5-D1EE-9A38-B05D9C290F36}"/>
              </a:ext>
            </a:extLst>
          </p:cNvPr>
          <p:cNvSpPr/>
          <p:nvPr/>
        </p:nvSpPr>
        <p:spPr>
          <a:xfrm rot="6665650">
            <a:off x="7225301" y="2416573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21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11">
            <a:extLst>
              <a:ext uri="{FF2B5EF4-FFF2-40B4-BE49-F238E27FC236}">
                <a16:creationId xmlns:a16="http://schemas.microsoft.com/office/drawing/2014/main" id="{BFA58DE8-FCA3-F473-06C8-B3D08B53F960}"/>
              </a:ext>
            </a:extLst>
          </p:cNvPr>
          <p:cNvSpPr/>
          <p:nvPr/>
        </p:nvSpPr>
        <p:spPr>
          <a:xfrm rot="18996165" flipV="1">
            <a:off x="6754658" y="3477757"/>
            <a:ext cx="396869" cy="341238"/>
          </a:xfrm>
          <a:custGeom>
            <a:avLst/>
            <a:gdLst/>
            <a:ahLst/>
            <a:cxnLst/>
            <a:rect l="l" t="t" r="r" b="b"/>
            <a:pathLst>
              <a:path w="536973" h="461709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42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8278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FEAF43-5AF3-93B3-670F-8F0B22E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57" y="-1039993"/>
            <a:ext cx="7897993" cy="78979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87A672-B86B-8C98-9225-99EDE279C708}"/>
              </a:ext>
            </a:extLst>
          </p:cNvPr>
          <p:cNvSpPr txBox="1">
            <a:spLocks/>
          </p:cNvSpPr>
          <p:nvPr/>
        </p:nvSpPr>
        <p:spPr>
          <a:xfrm>
            <a:off x="815080" y="-524902"/>
            <a:ext cx="9905998" cy="887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25" name="Cylinder 2">
            <a:extLst>
              <a:ext uri="{FF2B5EF4-FFF2-40B4-BE49-F238E27FC236}">
                <a16:creationId xmlns:a16="http://schemas.microsoft.com/office/drawing/2014/main" id="{F6401B33-5326-663E-B0D8-A5FED29F3DC0}"/>
              </a:ext>
            </a:extLst>
          </p:cNvPr>
          <p:cNvSpPr/>
          <p:nvPr/>
        </p:nvSpPr>
        <p:spPr>
          <a:xfrm>
            <a:off x="837682" y="1429587"/>
            <a:ext cx="626361" cy="39988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t-LT" dirty="0"/>
              <a:t>ECSF</a:t>
            </a:r>
            <a:r>
              <a:rPr lang="en-US" dirty="0"/>
              <a:t> (scope &amp; taxonomy)</a:t>
            </a:r>
          </a:p>
          <a:p>
            <a:pPr algn="ctr"/>
            <a:r>
              <a:rPr lang="en-US" dirty="0"/>
              <a:t>Skills development strategy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4CBCC-B850-A660-65F9-C8EDDE5B8D60}"/>
              </a:ext>
            </a:extLst>
          </p:cNvPr>
          <p:cNvSpPr txBox="1"/>
          <p:nvPr/>
        </p:nvSpPr>
        <p:spPr>
          <a:xfrm>
            <a:off x="1161832" y="94446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Industry and policy floor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FA4083-E38F-EBD4-F55D-41375F2822B6}"/>
              </a:ext>
            </a:extLst>
          </p:cNvPr>
          <p:cNvSpPr txBox="1"/>
          <p:nvPr/>
        </p:nvSpPr>
        <p:spPr>
          <a:xfrm>
            <a:off x="1161832" y="5700083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Skills seekers </a:t>
            </a:r>
            <a:r>
              <a:rPr lang="en-GB" dirty="0"/>
              <a:t>a</a:t>
            </a:r>
            <a:r>
              <a:rPr lang="en-GR" dirty="0"/>
              <a:t>nd developers floor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5E6779-75E6-265C-1FB4-8A6936106795}"/>
              </a:ext>
            </a:extLst>
          </p:cNvPr>
          <p:cNvSpPr txBox="1"/>
          <p:nvPr/>
        </p:nvSpPr>
        <p:spPr>
          <a:xfrm>
            <a:off x="2914262" y="3488542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Seeker 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41C30-CC57-D11D-9448-B91E28BE5FFE}"/>
              </a:ext>
            </a:extLst>
          </p:cNvPr>
          <p:cNvSpPr txBox="1"/>
          <p:nvPr/>
        </p:nvSpPr>
        <p:spPr>
          <a:xfrm rot="1581797">
            <a:off x="4168708" y="5071670"/>
            <a:ext cx="174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- Entry skills set</a:t>
            </a:r>
          </a:p>
          <a:p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- Career path for 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/ re </a:t>
            </a:r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-skilling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602DB-FF75-5BD7-422A-8E3905CC27C8}"/>
              </a:ext>
            </a:extLst>
          </p:cNvPr>
          <p:cNvSpPr txBox="1"/>
          <p:nvPr/>
        </p:nvSpPr>
        <p:spPr>
          <a:xfrm>
            <a:off x="8799270" y="3262642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Educator 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5793F-5A7C-412F-A638-A60FCFB3BBA0}"/>
              </a:ext>
            </a:extLst>
          </p:cNvPr>
          <p:cNvSpPr txBox="1"/>
          <p:nvPr/>
        </p:nvSpPr>
        <p:spPr>
          <a:xfrm rot="20063087">
            <a:off x="6236030" y="4799512"/>
            <a:ext cx="3125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Curriculum designer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Training/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CyberRange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/scenario exchange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Certification schemas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5EA3DC-5F60-5949-4EC3-5B7FA246600A}"/>
              </a:ext>
            </a:extLst>
          </p:cNvPr>
          <p:cNvSpPr txBox="1"/>
          <p:nvPr/>
        </p:nvSpPr>
        <p:spPr>
          <a:xfrm rot="1302784">
            <a:off x="3680014" y="2826719"/>
            <a:ext cx="270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Tx/>
              <a:buChar char="-"/>
            </a:pPr>
            <a:r>
              <a:rPr lang="en-GR" sz="1600" dirty="0"/>
              <a:t>Skills need trends</a:t>
            </a:r>
            <a:r>
              <a:rPr lang="en-US" sz="1600" dirty="0"/>
              <a:t> </a:t>
            </a:r>
            <a:r>
              <a:rPr lang="en-GR" sz="1600" dirty="0"/>
              <a:t>reports</a:t>
            </a:r>
            <a:endParaRPr lang="en-US" sz="1600" dirty="0"/>
          </a:p>
          <a:p>
            <a:pPr marL="166688" indent="-166688">
              <a:buFontTx/>
              <a:buChar char="-"/>
            </a:pPr>
            <a:r>
              <a:rPr lang="en-US" sz="1600" dirty="0"/>
              <a:t>Job analyzer</a:t>
            </a:r>
            <a:endParaRPr lang="en-GR" sz="1600" dirty="0"/>
          </a:p>
          <a:p>
            <a:pPr marL="166688" indent="-166688">
              <a:buFontTx/>
              <a:buChar char="-"/>
            </a:pPr>
            <a:r>
              <a:rPr lang="en-GR" sz="1600" dirty="0"/>
              <a:t>Education tracking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004D38-78C4-D19F-7C55-55A5E8491A0E}"/>
              </a:ext>
            </a:extLst>
          </p:cNvPr>
          <p:cNvSpPr txBox="1"/>
          <p:nvPr/>
        </p:nvSpPr>
        <p:spPr>
          <a:xfrm>
            <a:off x="3092386" y="154984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Policy 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70ADD7-D5FE-06D5-9BC3-D24C08AB8A44}"/>
              </a:ext>
            </a:extLst>
          </p:cNvPr>
          <p:cNvSpPr txBox="1"/>
          <p:nvPr/>
        </p:nvSpPr>
        <p:spPr>
          <a:xfrm>
            <a:off x="8797448" y="118716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Industry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739FED-8B9D-46A4-F70A-EF603EC0188B}"/>
              </a:ext>
            </a:extLst>
          </p:cNvPr>
          <p:cNvSpPr txBox="1"/>
          <p:nvPr/>
        </p:nvSpPr>
        <p:spPr>
          <a:xfrm rot="20344003">
            <a:off x="6301669" y="3151633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dirty="0"/>
              <a:t>- Competence management</a:t>
            </a:r>
          </a:p>
          <a:p>
            <a:r>
              <a:rPr lang="en-GR" sz="1600" dirty="0"/>
              <a:t>- Minimum skills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029772-1525-4F60-0052-73743DD2C6E4}"/>
              </a:ext>
            </a:extLst>
          </p:cNvPr>
          <p:cNvSpPr txBox="1"/>
          <p:nvPr/>
        </p:nvSpPr>
        <p:spPr>
          <a:xfrm>
            <a:off x="9992994" y="603333"/>
            <a:ext cx="181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Support terrace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DA3FEE-A43A-F4C1-DDB3-53B4656FB77B}"/>
              </a:ext>
            </a:extLst>
          </p:cNvPr>
          <p:cNvSpPr txBox="1"/>
          <p:nvPr/>
        </p:nvSpPr>
        <p:spPr>
          <a:xfrm>
            <a:off x="9945496" y="928627"/>
            <a:ext cx="162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Job descriptions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54D7ED-2611-9EE1-B59C-0968B53EA0AF}"/>
              </a:ext>
            </a:extLst>
          </p:cNvPr>
          <p:cNvSpPr txBox="1"/>
          <p:nvPr/>
        </p:nvSpPr>
        <p:spPr>
          <a:xfrm>
            <a:off x="9957370" y="1233706"/>
            <a:ext cx="19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Tx/>
              <a:buChar char="-"/>
            </a:pPr>
            <a:r>
              <a:rPr lang="en-US" sz="1400" dirty="0"/>
              <a:t>Best practice / examples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08ADC8-1823-8FC7-1A54-D7CE6E8A3443}"/>
              </a:ext>
            </a:extLst>
          </p:cNvPr>
          <p:cNvSpPr txBox="1"/>
          <p:nvPr/>
        </p:nvSpPr>
        <p:spPr>
          <a:xfrm>
            <a:off x="9998204" y="3255297"/>
            <a:ext cx="181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Support terrace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D25D03-D174-8FBE-5E7B-1EFD0418CC49}"/>
              </a:ext>
            </a:extLst>
          </p:cNvPr>
          <p:cNvSpPr txBox="1"/>
          <p:nvPr/>
        </p:nvSpPr>
        <p:spPr>
          <a:xfrm>
            <a:off x="9939684" y="3580591"/>
            <a:ext cx="2023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Advertising materials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08489B3-AE7B-4176-92B8-0E60BACFA8B9}"/>
              </a:ext>
            </a:extLst>
          </p:cNvPr>
          <p:cNvSpPr txBox="1"/>
          <p:nvPr/>
        </p:nvSpPr>
        <p:spPr>
          <a:xfrm>
            <a:off x="9939683" y="3847236"/>
            <a:ext cx="1913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Curriculum designer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C71190A-D755-38F4-E9D9-48269F57E291}"/>
              </a:ext>
            </a:extLst>
          </p:cNvPr>
          <p:cNvSpPr txBox="1"/>
          <p:nvPr/>
        </p:nvSpPr>
        <p:spPr>
          <a:xfrm>
            <a:off x="9939684" y="4091658"/>
            <a:ext cx="19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Tx/>
              <a:buChar char="-"/>
            </a:pPr>
            <a:r>
              <a:rPr lang="en-US" sz="1400" dirty="0"/>
              <a:t>Best practice / examples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E136027C-57BE-FCD3-ECC9-DE92024E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6018">
            <a:off x="3237861" y="4070000"/>
            <a:ext cx="1401571" cy="1401571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D6D65AD-B9C5-6522-AEFA-D9D69C533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3982" flipH="1">
            <a:off x="8177480" y="4088946"/>
            <a:ext cx="1401571" cy="140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Right Arrow 1037">
            <a:extLst>
              <a:ext uri="{FF2B5EF4-FFF2-40B4-BE49-F238E27FC236}">
                <a16:creationId xmlns:a16="http://schemas.microsoft.com/office/drawing/2014/main" id="{1A2540EE-4C64-F27C-BBA5-AC6B111B9DDA}"/>
              </a:ext>
            </a:extLst>
          </p:cNvPr>
          <p:cNvSpPr/>
          <p:nvPr/>
        </p:nvSpPr>
        <p:spPr>
          <a:xfrm>
            <a:off x="1047028" y="1513954"/>
            <a:ext cx="1738604" cy="358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39" name="Right Arrow 1038">
            <a:extLst>
              <a:ext uri="{FF2B5EF4-FFF2-40B4-BE49-F238E27FC236}">
                <a16:creationId xmlns:a16="http://schemas.microsoft.com/office/drawing/2014/main" id="{9A801907-8F18-6B6C-FFBE-F1EC5A11121F}"/>
              </a:ext>
            </a:extLst>
          </p:cNvPr>
          <p:cNvSpPr/>
          <p:nvPr/>
        </p:nvSpPr>
        <p:spPr>
          <a:xfrm>
            <a:off x="973283" y="5092791"/>
            <a:ext cx="1811417" cy="38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1578A-0084-C966-FE08-4AF04124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4" y="30699"/>
            <a:ext cx="5538685" cy="81391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REWIRE cybersecurity skills blueprint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3C88A-11E6-F1B1-AAB6-3BAA3E2D4AC2}"/>
              </a:ext>
            </a:extLst>
          </p:cNvPr>
          <p:cNvSpPr txBox="1"/>
          <p:nvPr/>
        </p:nvSpPr>
        <p:spPr>
          <a:xfrm>
            <a:off x="9018626" y="5423084"/>
            <a:ext cx="22339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CyberABILITY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147913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FEAF43-5AF3-93B3-670F-8F0B22E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57" y="-1039993"/>
            <a:ext cx="7897993" cy="78979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87A672-B86B-8C98-9225-99EDE279C708}"/>
              </a:ext>
            </a:extLst>
          </p:cNvPr>
          <p:cNvSpPr txBox="1">
            <a:spLocks/>
          </p:cNvSpPr>
          <p:nvPr/>
        </p:nvSpPr>
        <p:spPr>
          <a:xfrm>
            <a:off x="815080" y="-524902"/>
            <a:ext cx="9905998" cy="887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25" name="Cylinder 2">
            <a:extLst>
              <a:ext uri="{FF2B5EF4-FFF2-40B4-BE49-F238E27FC236}">
                <a16:creationId xmlns:a16="http://schemas.microsoft.com/office/drawing/2014/main" id="{F6401B33-5326-663E-B0D8-A5FED29F3DC0}"/>
              </a:ext>
            </a:extLst>
          </p:cNvPr>
          <p:cNvSpPr/>
          <p:nvPr/>
        </p:nvSpPr>
        <p:spPr>
          <a:xfrm>
            <a:off x="837682" y="1429587"/>
            <a:ext cx="626361" cy="39988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t-LT" dirty="0"/>
              <a:t>ECSF</a:t>
            </a:r>
            <a:r>
              <a:rPr lang="en-US" dirty="0"/>
              <a:t> (scope &amp; taxonomy)</a:t>
            </a:r>
          </a:p>
          <a:p>
            <a:pPr algn="ctr"/>
            <a:r>
              <a:rPr lang="en-US" dirty="0"/>
              <a:t>Skills development strategy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4CBCC-B850-A660-65F9-C8EDDE5B8D60}"/>
              </a:ext>
            </a:extLst>
          </p:cNvPr>
          <p:cNvSpPr txBox="1"/>
          <p:nvPr/>
        </p:nvSpPr>
        <p:spPr>
          <a:xfrm>
            <a:off x="1161832" y="94446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Industry and policy floor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FA4083-E38F-EBD4-F55D-41375F2822B6}"/>
              </a:ext>
            </a:extLst>
          </p:cNvPr>
          <p:cNvSpPr txBox="1"/>
          <p:nvPr/>
        </p:nvSpPr>
        <p:spPr>
          <a:xfrm>
            <a:off x="1161832" y="5700083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Skills seekers </a:t>
            </a:r>
            <a:r>
              <a:rPr lang="en-GB" dirty="0"/>
              <a:t>a</a:t>
            </a:r>
            <a:r>
              <a:rPr lang="en-GR" dirty="0"/>
              <a:t>nd developers floor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5E6779-75E6-265C-1FB4-8A6936106795}"/>
              </a:ext>
            </a:extLst>
          </p:cNvPr>
          <p:cNvSpPr txBox="1"/>
          <p:nvPr/>
        </p:nvSpPr>
        <p:spPr>
          <a:xfrm>
            <a:off x="2914262" y="3488542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Seeker 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41C30-CC57-D11D-9448-B91E28BE5FFE}"/>
              </a:ext>
            </a:extLst>
          </p:cNvPr>
          <p:cNvSpPr txBox="1"/>
          <p:nvPr/>
        </p:nvSpPr>
        <p:spPr>
          <a:xfrm rot="1581797">
            <a:off x="4168708" y="5071670"/>
            <a:ext cx="174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- Entry skills set</a:t>
            </a:r>
          </a:p>
          <a:p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- Career path for 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/ re </a:t>
            </a:r>
            <a:r>
              <a:rPr lang="en-GR" sz="1600" dirty="0">
                <a:solidFill>
                  <a:schemeClr val="bg2">
                    <a:lumMod val="10000"/>
                  </a:schemeClr>
                </a:solidFill>
              </a:rPr>
              <a:t>-skilling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602DB-FF75-5BD7-422A-8E3905CC27C8}"/>
              </a:ext>
            </a:extLst>
          </p:cNvPr>
          <p:cNvSpPr txBox="1"/>
          <p:nvPr/>
        </p:nvSpPr>
        <p:spPr>
          <a:xfrm>
            <a:off x="8799270" y="3262642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Educator 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5793F-5A7C-412F-A638-A60FCFB3BBA0}"/>
              </a:ext>
            </a:extLst>
          </p:cNvPr>
          <p:cNvSpPr txBox="1"/>
          <p:nvPr/>
        </p:nvSpPr>
        <p:spPr>
          <a:xfrm rot="20063087">
            <a:off x="6236030" y="4799512"/>
            <a:ext cx="3125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Curriculum designer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Training/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CyberRange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/scenario exchange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Certification schemas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5EA3DC-5F60-5949-4EC3-5B7FA246600A}"/>
              </a:ext>
            </a:extLst>
          </p:cNvPr>
          <p:cNvSpPr txBox="1"/>
          <p:nvPr/>
        </p:nvSpPr>
        <p:spPr>
          <a:xfrm rot="1302784">
            <a:off x="3680014" y="2826719"/>
            <a:ext cx="270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Tx/>
              <a:buChar char="-"/>
            </a:pPr>
            <a:r>
              <a:rPr lang="en-GR" sz="1600" dirty="0"/>
              <a:t>Skills need trends</a:t>
            </a:r>
            <a:r>
              <a:rPr lang="en-US" sz="1600" dirty="0"/>
              <a:t> </a:t>
            </a:r>
            <a:r>
              <a:rPr lang="en-GR" sz="1600" dirty="0"/>
              <a:t>reports</a:t>
            </a:r>
            <a:endParaRPr lang="en-US" sz="1600" dirty="0"/>
          </a:p>
          <a:p>
            <a:pPr marL="166688" indent="-166688">
              <a:buFontTx/>
              <a:buChar char="-"/>
            </a:pPr>
            <a:r>
              <a:rPr lang="en-US" sz="1600" dirty="0"/>
              <a:t>Job analyzer</a:t>
            </a:r>
            <a:endParaRPr lang="en-GR" sz="1600" dirty="0"/>
          </a:p>
          <a:p>
            <a:pPr marL="166688" indent="-166688">
              <a:buFontTx/>
              <a:buChar char="-"/>
            </a:pPr>
            <a:r>
              <a:rPr lang="en-GR" sz="1600" dirty="0"/>
              <a:t>Education tracking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004D38-78C4-D19F-7C55-55A5E8491A0E}"/>
              </a:ext>
            </a:extLst>
          </p:cNvPr>
          <p:cNvSpPr txBox="1"/>
          <p:nvPr/>
        </p:nvSpPr>
        <p:spPr>
          <a:xfrm>
            <a:off x="3092386" y="154984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Policy 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70ADD7-D5FE-06D5-9BC3-D24C08AB8A44}"/>
              </a:ext>
            </a:extLst>
          </p:cNvPr>
          <p:cNvSpPr txBox="1"/>
          <p:nvPr/>
        </p:nvSpPr>
        <p:spPr>
          <a:xfrm>
            <a:off x="8797448" y="118716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i="1" dirty="0"/>
              <a:t>Industry</a:t>
            </a:r>
          </a:p>
          <a:p>
            <a:r>
              <a:rPr lang="en-GR" b="1" i="1" dirty="0"/>
              <a:t>room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739FED-8B9D-46A4-F70A-EF603EC0188B}"/>
              </a:ext>
            </a:extLst>
          </p:cNvPr>
          <p:cNvSpPr txBox="1"/>
          <p:nvPr/>
        </p:nvSpPr>
        <p:spPr>
          <a:xfrm rot="20344003">
            <a:off x="6301669" y="3151633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dirty="0"/>
              <a:t>- Competence management</a:t>
            </a:r>
          </a:p>
          <a:p>
            <a:r>
              <a:rPr lang="en-GR" sz="1600" dirty="0"/>
              <a:t>- Minimum skills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029772-1525-4F60-0052-73743DD2C6E4}"/>
              </a:ext>
            </a:extLst>
          </p:cNvPr>
          <p:cNvSpPr txBox="1"/>
          <p:nvPr/>
        </p:nvSpPr>
        <p:spPr>
          <a:xfrm>
            <a:off x="9992994" y="603333"/>
            <a:ext cx="181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Support terrace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DA3FEE-A43A-F4C1-DDB3-53B4656FB77B}"/>
              </a:ext>
            </a:extLst>
          </p:cNvPr>
          <p:cNvSpPr txBox="1"/>
          <p:nvPr/>
        </p:nvSpPr>
        <p:spPr>
          <a:xfrm>
            <a:off x="9945496" y="928627"/>
            <a:ext cx="162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Job descriptions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54D7ED-2611-9EE1-B59C-0968B53EA0AF}"/>
              </a:ext>
            </a:extLst>
          </p:cNvPr>
          <p:cNvSpPr txBox="1"/>
          <p:nvPr/>
        </p:nvSpPr>
        <p:spPr>
          <a:xfrm>
            <a:off x="9957370" y="1233706"/>
            <a:ext cx="19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Tx/>
              <a:buChar char="-"/>
            </a:pPr>
            <a:r>
              <a:rPr lang="en-US" sz="1400" dirty="0"/>
              <a:t>Best practice / examples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08ADC8-1823-8FC7-1A54-D7CE6E8A3443}"/>
              </a:ext>
            </a:extLst>
          </p:cNvPr>
          <p:cNvSpPr txBox="1"/>
          <p:nvPr/>
        </p:nvSpPr>
        <p:spPr>
          <a:xfrm>
            <a:off x="9998204" y="3255297"/>
            <a:ext cx="181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Support terrace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D25D03-D174-8FBE-5E7B-1EFD0418CC49}"/>
              </a:ext>
            </a:extLst>
          </p:cNvPr>
          <p:cNvSpPr txBox="1"/>
          <p:nvPr/>
        </p:nvSpPr>
        <p:spPr>
          <a:xfrm>
            <a:off x="9939684" y="3580591"/>
            <a:ext cx="2023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Advertising materials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08489B3-AE7B-4176-92B8-0E60BACFA8B9}"/>
              </a:ext>
            </a:extLst>
          </p:cNvPr>
          <p:cNvSpPr txBox="1"/>
          <p:nvPr/>
        </p:nvSpPr>
        <p:spPr>
          <a:xfrm>
            <a:off x="9939683" y="3847236"/>
            <a:ext cx="1913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Curriculum designer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C71190A-D755-38F4-E9D9-48269F57E291}"/>
              </a:ext>
            </a:extLst>
          </p:cNvPr>
          <p:cNvSpPr txBox="1"/>
          <p:nvPr/>
        </p:nvSpPr>
        <p:spPr>
          <a:xfrm>
            <a:off x="9939684" y="4091658"/>
            <a:ext cx="19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Tx/>
              <a:buChar char="-"/>
            </a:pPr>
            <a:r>
              <a:rPr lang="en-US" sz="1400" dirty="0"/>
              <a:t>Best practice / examples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E136027C-57BE-FCD3-ECC9-DE92024E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6018">
            <a:off x="3237861" y="4070000"/>
            <a:ext cx="1401571" cy="1401571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D6D65AD-B9C5-6522-AEFA-D9D69C533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3982" flipH="1">
            <a:off x="8177480" y="4088946"/>
            <a:ext cx="1401571" cy="140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Right Arrow 1037">
            <a:extLst>
              <a:ext uri="{FF2B5EF4-FFF2-40B4-BE49-F238E27FC236}">
                <a16:creationId xmlns:a16="http://schemas.microsoft.com/office/drawing/2014/main" id="{1A2540EE-4C64-F27C-BBA5-AC6B111B9DDA}"/>
              </a:ext>
            </a:extLst>
          </p:cNvPr>
          <p:cNvSpPr/>
          <p:nvPr/>
        </p:nvSpPr>
        <p:spPr>
          <a:xfrm>
            <a:off x="1047028" y="1513954"/>
            <a:ext cx="1738604" cy="358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39" name="Right Arrow 1038">
            <a:extLst>
              <a:ext uri="{FF2B5EF4-FFF2-40B4-BE49-F238E27FC236}">
                <a16:creationId xmlns:a16="http://schemas.microsoft.com/office/drawing/2014/main" id="{9A801907-8F18-6B6C-FFBE-F1EC5A11121F}"/>
              </a:ext>
            </a:extLst>
          </p:cNvPr>
          <p:cNvSpPr/>
          <p:nvPr/>
        </p:nvSpPr>
        <p:spPr>
          <a:xfrm>
            <a:off x="973283" y="5092791"/>
            <a:ext cx="1811417" cy="38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1578A-0084-C966-FE08-4AF04124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4" y="30699"/>
            <a:ext cx="5538685" cy="81391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REWIRE cybersecurity skills blueprint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CB6B-B846-F571-3440-AB245D06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7.2. Increase accessibility of cybersecurity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4704-AD8D-784B-1BE3-BBA6CC0F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70" y="1941564"/>
            <a:ext cx="5863069" cy="3541714"/>
          </a:xfrm>
        </p:spPr>
        <p:txBody>
          <a:bodyPr>
            <a:normAutofit/>
          </a:bodyPr>
          <a:lstStyle/>
          <a:p>
            <a:r>
              <a:rPr lang="en-US" sz="2000" dirty="0"/>
              <a:t>Publicly available tool that will try to address lack of existing information on cybersecurity skills, trainings and certifications</a:t>
            </a:r>
          </a:p>
          <a:p>
            <a:r>
              <a:rPr lang="en-US" sz="2000" dirty="0"/>
              <a:t>The tool will incorporate the information from the career map and the training and certification interconnection tool to provide information to all interested parties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968F4-586F-C28A-8EF6-25186252D58B}"/>
              </a:ext>
            </a:extLst>
          </p:cNvPr>
          <p:cNvSpPr txBox="1"/>
          <p:nvPr/>
        </p:nvSpPr>
        <p:spPr>
          <a:xfrm>
            <a:off x="2993231" y="5483278"/>
            <a:ext cx="49514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 err="1"/>
              <a:t>CyberABILITY</a:t>
            </a:r>
            <a:r>
              <a:rPr lang="en-US" sz="2800" b="1" dirty="0"/>
              <a:t>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D98B1-70CC-5CB9-D2B9-A3AA9599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30" y="1365440"/>
            <a:ext cx="3704948" cy="48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C2C5-5D52-4DDD-9ED4-61945A8A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16" y="508479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lt-LT" sz="4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53457-3667-439B-8C5A-A6C4061E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516" y="3445122"/>
            <a:ext cx="9905998" cy="2290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Speaker/Presenter (Full Name): Edmundas Piesarskas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in the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active in all WP’s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Country: UAB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Ekonomin</a:t>
            </a:r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ės konsultacijos ir tyrimai (EKT)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address: e</a:t>
            </a:r>
            <a:r>
              <a:rPr lang="lt-L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dmundas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@ekt.lt</a:t>
            </a:r>
            <a:endParaRPr lang="en-US" sz="3200" dirty="0"/>
          </a:p>
          <a:p>
            <a:endParaRPr lang="lt-LT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D85AB-4746-0E41-955D-517DF10B3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304" y="6305888"/>
            <a:ext cx="6908367" cy="447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70532-74AF-6C45-9748-EC36BFC7A8DD}"/>
              </a:ext>
            </a:extLst>
          </p:cNvPr>
          <p:cNvSpPr txBox="1"/>
          <p:nvPr/>
        </p:nvSpPr>
        <p:spPr>
          <a:xfrm>
            <a:off x="1246516" y="1658018"/>
            <a:ext cx="91595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information:</a:t>
            </a:r>
          </a:p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www.rewireproject.eu/</a:t>
            </a: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https://www.linkedin.com/company/rewireprojecteu/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0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8300-0629-945F-9D23-85EB5879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en-US" dirty="0"/>
              <a:t>Skills intelligence</a:t>
            </a:r>
          </a:p>
        </p:txBody>
      </p:sp>
      <p:sp>
        <p:nvSpPr>
          <p:cNvPr id="1033" name="Round Diagonal Corner Rectangle 6">
            <a:extLst>
              <a:ext uri="{FF2B5EF4-FFF2-40B4-BE49-F238E27FC236}">
                <a16:creationId xmlns:a16="http://schemas.microsoft.com/office/drawing/2014/main" id="{C169E84F-4748-4D61-A105-357962627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BAC7EC-ADC3-9E68-B342-C1D7B7C2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020" y="1749416"/>
            <a:ext cx="1128947" cy="15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A4FEDC-0979-79BF-3E69-087629707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5" y="3793557"/>
            <a:ext cx="3709920" cy="1799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931DB-22D6-8979-6AA0-D002D2F8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900" b="1" i="0">
                <a:effectLst/>
                <a:latin typeface="Open Sans" panose="020B0606030504020204" pitchFamily="34" charset="0"/>
              </a:rPr>
              <a:t>“Skills intelligence </a:t>
            </a:r>
            <a:r>
              <a:rPr lang="en-US" sz="1900" b="0" i="0">
                <a:effectLst/>
                <a:latin typeface="Open Sans" panose="020B0606030504020204" pitchFamily="34" charset="0"/>
              </a:rPr>
              <a:t>is the outcome of an </a:t>
            </a:r>
            <a:r>
              <a:rPr lang="en-US" sz="1900" b="1" i="0">
                <a:effectLst/>
                <a:latin typeface="Open Sans" panose="020B0606030504020204" pitchFamily="34" charset="0"/>
              </a:rPr>
              <a:t>expert-driven process</a:t>
            </a:r>
            <a:r>
              <a:rPr lang="en-US" sz="1900" b="0" i="0">
                <a:effectLst/>
                <a:latin typeface="Open Sans" panose="020B0606030504020204" pitchFamily="34" charset="0"/>
              </a:rPr>
              <a:t> of </a:t>
            </a:r>
            <a:r>
              <a:rPr lang="en-US" sz="1900" b="1" i="0">
                <a:effectLst/>
                <a:latin typeface="Open Sans" panose="020B0606030504020204" pitchFamily="34" charset="0"/>
              </a:rPr>
              <a:t>identifying, </a:t>
            </a:r>
            <a:r>
              <a:rPr lang="en-US" sz="1900" b="1" i="0" err="1">
                <a:effectLst/>
                <a:latin typeface="Open Sans" panose="020B0606030504020204" pitchFamily="34" charset="0"/>
              </a:rPr>
              <a:t>analysing</a:t>
            </a:r>
            <a:r>
              <a:rPr lang="en-US" sz="1900" b="1" i="0">
                <a:effectLst/>
                <a:latin typeface="Open Sans" panose="020B0606030504020204" pitchFamily="34" charset="0"/>
              </a:rPr>
              <a:t>, </a:t>
            </a:r>
            <a:r>
              <a:rPr lang="en-US" sz="1900" b="1" i="0" err="1">
                <a:effectLst/>
                <a:latin typeface="Open Sans" panose="020B0606030504020204" pitchFamily="34" charset="0"/>
              </a:rPr>
              <a:t>synthesising</a:t>
            </a:r>
            <a:r>
              <a:rPr lang="en-US" sz="1900" b="1" i="0">
                <a:effectLst/>
                <a:latin typeface="Open Sans" panose="020B0606030504020204" pitchFamily="34" charset="0"/>
              </a:rPr>
              <a:t> and presenting</a:t>
            </a:r>
            <a:r>
              <a:rPr lang="en-US" sz="1900" b="0" i="0">
                <a:effectLst/>
                <a:latin typeface="Open Sans" panose="020B0606030504020204" pitchFamily="34" charset="0"/>
              </a:rPr>
              <a:t> quantitative and/or qualitative skills and </a:t>
            </a:r>
            <a:r>
              <a:rPr lang="en-US" sz="1900" b="0" i="0" err="1">
                <a:effectLst/>
                <a:latin typeface="Open Sans" panose="020B0606030504020204" pitchFamily="34" charset="0"/>
              </a:rPr>
              <a:t>labour</a:t>
            </a:r>
            <a:r>
              <a:rPr lang="en-US" sz="1900" b="0" i="0">
                <a:effectLst/>
                <a:latin typeface="Open Sans" panose="020B0606030504020204" pitchFamily="34" charset="0"/>
              </a:rPr>
              <a:t> market information.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b="0" i="0">
                <a:effectLst/>
                <a:latin typeface="Open Sans" panose="020B0606030504020204" pitchFamily="34" charset="0"/>
              </a:rPr>
              <a:t>To remain relevant, skills intelligence must be kept up-to-date and adjusted when user needs change. This requires the expert-driven process to be continuous and iterative.”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/>
              <a:t>Source: CEDEFOP, </a:t>
            </a:r>
            <a:r>
              <a:rPr lang="en-US" sz="1900">
                <a:hlinkClick r:id="rId5"/>
              </a:rPr>
              <a:t>Crafting skills intelligence | CEDEFOP (europa.eu)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50864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1575-3C0F-B054-0EB6-F1231C0E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B61A-6089-F037-9775-B22872FBC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REWIRE project has created a plan to identify, analyze, synthesize and present cybersecurity skills information </a:t>
            </a:r>
          </a:p>
          <a:p>
            <a:pPr>
              <a:buFontTx/>
              <a:buChar char="-"/>
            </a:pPr>
            <a:r>
              <a:rPr lang="en-US" dirty="0"/>
              <a:t>as conceived at the beginning of the project,  (</a:t>
            </a:r>
            <a:r>
              <a:rPr lang="en-US" b="1" dirty="0"/>
              <a:t>then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as evolved during the lifetime of the project  (</a:t>
            </a:r>
            <a:r>
              <a:rPr lang="en-US" b="1" dirty="0"/>
              <a:t>now</a:t>
            </a:r>
            <a:r>
              <a:rPr lang="en-US" dirty="0"/>
              <a:t>) and </a:t>
            </a:r>
          </a:p>
          <a:p>
            <a:pPr>
              <a:buFontTx/>
              <a:buChar char="-"/>
            </a:pPr>
            <a:r>
              <a:rPr lang="en-US" dirty="0"/>
              <a:t>as envisioned to become in the future (</a:t>
            </a:r>
            <a:r>
              <a:rPr lang="en-US" b="1" dirty="0"/>
              <a:t>tomorrow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409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AF53-54D5-FF98-F170-C8A51A32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skills (</a:t>
            </a:r>
            <a:r>
              <a:rPr lang="en-US" cap="none" dirty="0"/>
              <a:t>Then)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35F5-2474-4D46-0A0A-8A79C72B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project </a:t>
            </a:r>
            <a:r>
              <a:rPr lang="en-US" b="1" dirty="0"/>
              <a:t>researched</a:t>
            </a:r>
            <a:r>
              <a:rPr lang="en-US" dirty="0"/>
              <a:t>, </a:t>
            </a:r>
            <a:r>
              <a:rPr lang="en-US" b="1" dirty="0"/>
              <a:t>identified</a:t>
            </a:r>
            <a:r>
              <a:rPr lang="en-US" dirty="0"/>
              <a:t> and </a:t>
            </a:r>
            <a:r>
              <a:rPr lang="en-US" b="1" dirty="0"/>
              <a:t>analyzed</a:t>
            </a:r>
            <a:r>
              <a:rPr lang="en-US" dirty="0"/>
              <a:t> already established </a:t>
            </a:r>
            <a:r>
              <a:rPr lang="en-US" b="1" dirty="0"/>
              <a:t>cybersecurity skills frameworks </a:t>
            </a:r>
            <a:r>
              <a:rPr lang="en-US" dirty="0"/>
              <a:t>from various sources (national, international, public, private).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results</a:t>
            </a:r>
            <a:r>
              <a:rPr lang="en-US" dirty="0"/>
              <a:t> of this analysis are included in </a:t>
            </a:r>
          </a:p>
          <a:p>
            <a:pPr>
              <a:buFontTx/>
              <a:buChar char="-"/>
            </a:pPr>
            <a:r>
              <a:rPr lang="en-US" b="1" dirty="0">
                <a:hlinkClick r:id="rId2"/>
              </a:rPr>
              <a:t>Deliverable R2.2.2. Cybersecurity Skills Needs Analysis </a:t>
            </a:r>
            <a:r>
              <a:rPr lang="en-US" dirty="0"/>
              <a:t>and </a:t>
            </a:r>
          </a:p>
          <a:p>
            <a:pPr>
              <a:buFontTx/>
              <a:buChar char="-"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iteration of the </a:t>
            </a:r>
            <a:r>
              <a:rPr lang="en-US" b="1" dirty="0">
                <a:hlinkClick r:id="rId3"/>
              </a:rPr>
              <a:t>R5.4.1 Policy Recommendations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699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C46B07A-5882-AD56-D042-2BAAECDD6F34}"/>
              </a:ext>
            </a:extLst>
          </p:cNvPr>
          <p:cNvSpPr/>
          <p:nvPr/>
        </p:nvSpPr>
        <p:spPr>
          <a:xfrm>
            <a:off x="1238822" y="4341673"/>
            <a:ext cx="6028252" cy="1696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6AF53-54D5-FF98-F170-C8A51A32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10" y="257789"/>
            <a:ext cx="9905998" cy="1478570"/>
          </a:xfrm>
        </p:spPr>
        <p:txBody>
          <a:bodyPr/>
          <a:lstStyle/>
          <a:p>
            <a:r>
              <a:rPr lang="en-US" dirty="0"/>
              <a:t>Cybersecurity skills (</a:t>
            </a:r>
            <a:r>
              <a:rPr lang="en-US" cap="none" dirty="0"/>
              <a:t>Then)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35F5-2474-4D46-0A0A-8A79C72B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62" y="1331632"/>
            <a:ext cx="8391894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aspects:</a:t>
            </a:r>
          </a:p>
          <a:p>
            <a:r>
              <a:rPr lang="en-US" dirty="0"/>
              <a:t>a </a:t>
            </a:r>
            <a:r>
              <a:rPr lang="en-US" b="1" dirty="0"/>
              <a:t>lack of skilled and qualified personnel</a:t>
            </a:r>
            <a:r>
              <a:rPr lang="en-US" dirty="0"/>
              <a:t>.</a:t>
            </a:r>
          </a:p>
          <a:p>
            <a:r>
              <a:rPr lang="en-US" b="1" dirty="0"/>
              <a:t>multitude of fields </a:t>
            </a:r>
            <a:r>
              <a:rPr lang="en-US" dirty="0"/>
              <a:t>(following the diversity of cybersecurity as a topic) and are </a:t>
            </a:r>
            <a:r>
              <a:rPr lang="en-US" b="1" dirty="0"/>
              <a:t>technical and organizational</a:t>
            </a:r>
            <a:r>
              <a:rPr lang="en-US" dirty="0"/>
              <a:t> in nature</a:t>
            </a:r>
          </a:p>
          <a:p>
            <a:pPr marL="0" indent="0">
              <a:buNone/>
            </a:pPr>
            <a:r>
              <a:rPr lang="en-US" sz="1800" dirty="0"/>
              <a:t>Source: </a:t>
            </a:r>
            <a:r>
              <a:rPr lang="en-US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R5.4.1 Policy Recommendations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A8C528-584B-7E08-BC58-87059BC3E536}"/>
              </a:ext>
            </a:extLst>
          </p:cNvPr>
          <p:cNvGrpSpPr/>
          <p:nvPr/>
        </p:nvGrpSpPr>
        <p:grpSpPr>
          <a:xfrm>
            <a:off x="9273207" y="704742"/>
            <a:ext cx="2642101" cy="5376323"/>
            <a:chOff x="8736495" y="567277"/>
            <a:chExt cx="2642101" cy="53763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D29F6F-5D88-6EE1-27B0-D1B174E06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24" t="694" r="2229"/>
            <a:stretch/>
          </p:blipFill>
          <p:spPr>
            <a:xfrm>
              <a:off x="8756374" y="567277"/>
              <a:ext cx="2622222" cy="3541714"/>
            </a:xfrm>
            <a:prstGeom prst="rect">
              <a:avLst/>
            </a:prstGeom>
            <a:ln>
              <a:solidFill>
                <a:srgbClr val="17406D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2375A9-E3D3-1F0A-C094-37F01D0A7A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25" t="12815" b="1206"/>
            <a:stretch/>
          </p:blipFill>
          <p:spPr>
            <a:xfrm>
              <a:off x="8736495" y="4108991"/>
              <a:ext cx="2642099" cy="1834609"/>
            </a:xfrm>
            <a:prstGeom prst="rect">
              <a:avLst/>
            </a:prstGeom>
            <a:ln>
              <a:solidFill>
                <a:srgbClr val="17406D"/>
              </a:solidFill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F68687-36FB-C570-97AF-FC4180B5219F}"/>
              </a:ext>
            </a:extLst>
          </p:cNvPr>
          <p:cNvSpPr txBox="1"/>
          <p:nvPr/>
        </p:nvSpPr>
        <p:spPr>
          <a:xfrm>
            <a:off x="1238822" y="5330545"/>
            <a:ext cx="95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Role Profiles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67688C-57B0-2B06-A198-9D4D46917D47}"/>
              </a:ext>
            </a:extLst>
          </p:cNvPr>
          <p:cNvSpPr txBox="1"/>
          <p:nvPr/>
        </p:nvSpPr>
        <p:spPr>
          <a:xfrm>
            <a:off x="2653747" y="5351636"/>
            <a:ext cx="95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Career paths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5020B6-F5C5-B7E3-F9E6-A6D20F468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47" y="4549496"/>
            <a:ext cx="7620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48CA49-DCBF-7D7E-F9BA-9A452200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46" y="4498084"/>
            <a:ext cx="762000" cy="76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105EB2-B7B3-AFA6-58FE-A3DD7B4745CE}"/>
              </a:ext>
            </a:extLst>
          </p:cNvPr>
          <p:cNvSpPr txBox="1"/>
          <p:nvPr/>
        </p:nvSpPr>
        <p:spPr>
          <a:xfrm>
            <a:off x="3872946" y="5351636"/>
            <a:ext cx="106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Structure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F2FFB8-EF6D-F648-A001-13D90B4B1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44" y="4492347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83C0EC-8ABE-FDA7-67C8-3906CFCE3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1" y="4613685"/>
            <a:ext cx="618848" cy="6188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4EFF814-58FE-3B46-5F2E-0B4890C6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39" y="4550322"/>
            <a:ext cx="855209" cy="7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DCEB03-2674-FC01-40F9-3694F6DB5F4B}"/>
              </a:ext>
            </a:extLst>
          </p:cNvPr>
          <p:cNvSpPr txBox="1"/>
          <p:nvPr/>
        </p:nvSpPr>
        <p:spPr>
          <a:xfrm>
            <a:off x="5203208" y="5320795"/>
            <a:ext cx="106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SME focus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B82D35-9A64-5496-9D33-5253139E5A28}"/>
              </a:ext>
            </a:extLst>
          </p:cNvPr>
          <p:cNvSpPr txBox="1"/>
          <p:nvPr/>
        </p:nvSpPr>
        <p:spPr>
          <a:xfrm>
            <a:off x="6289889" y="5351635"/>
            <a:ext cx="106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321261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AFB2-88D2-1245-F067-36CA1DC9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Cybersecurity skills (</a:t>
            </a:r>
            <a:r>
              <a:rPr lang="en-US" cap="none"/>
              <a:t>Then)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B7D7-80B3-766C-80CC-FA0C9A48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550904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In </a:t>
            </a:r>
            <a:r>
              <a:rPr lang="en-US" b="1">
                <a:hlinkClick r:id="rId2"/>
              </a:rPr>
              <a:t>R2.2.2. Cybersecurity Skills Needs Analysis </a:t>
            </a:r>
            <a:r>
              <a:rPr lang="en-US"/>
              <a:t>the proposed by the REWIRE project Cybersecurity Skills categories are introduced following the relevant stakeholder, pilot project and cybersecurity skills framework analysis.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210A7-6C74-616B-6B96-8E42653F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28" y="2097088"/>
            <a:ext cx="6264183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AF53-54D5-FF98-F170-C8A51A32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/>
          <a:lstStyle/>
          <a:p>
            <a:r>
              <a:rPr lang="en-US" dirty="0"/>
              <a:t>Cybersecurity skills (</a:t>
            </a:r>
            <a:r>
              <a:rPr lang="en-US" cap="none" dirty="0"/>
              <a:t>Now)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35F5-2474-4D46-0A0A-8A79C72B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663148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May 2022 the REWIRE project completed an extensive analysis of the 0.5 version of the European Cybersecurity Skills Framework. </a:t>
            </a:r>
          </a:p>
          <a:p>
            <a:pPr marL="0" indent="0">
              <a:buNone/>
            </a:pPr>
            <a:r>
              <a:rPr lang="en-US" dirty="0"/>
              <a:t>The results of this analysis as well as the project’s recommendations are included in deliverable </a:t>
            </a:r>
            <a:r>
              <a:rPr lang="en-US" dirty="0">
                <a:hlinkClick r:id="rId2"/>
              </a:rPr>
              <a:t>R3.3.1 Cybersecurity skills Framework</a:t>
            </a:r>
            <a:r>
              <a:rPr lang="en-US" dirty="0"/>
              <a:t>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D929CF3-2688-E0A3-4088-8D6BD7C6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73" y="1447282"/>
            <a:ext cx="3776238" cy="46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87A672-B86B-8C98-9225-99EDE279C708}"/>
              </a:ext>
            </a:extLst>
          </p:cNvPr>
          <p:cNvSpPr txBox="1">
            <a:spLocks/>
          </p:cNvSpPr>
          <p:nvPr/>
        </p:nvSpPr>
        <p:spPr>
          <a:xfrm>
            <a:off x="1141413" y="337613"/>
            <a:ext cx="9905998" cy="887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Cybersecurity skills (</a:t>
            </a:r>
            <a:r>
              <a:rPr lang="en-US" sz="3600" cap="none" dirty="0"/>
              <a:t>Now) (2)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817CD-7A83-ABC6-4750-B45ABB03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456869"/>
            <a:ext cx="4121639" cy="47779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1E6084-0A0F-B956-1122-B3A180310076}"/>
              </a:ext>
            </a:extLst>
          </p:cNvPr>
          <p:cNvSpPr/>
          <p:nvPr/>
        </p:nvSpPr>
        <p:spPr>
          <a:xfrm>
            <a:off x="6254489" y="4949151"/>
            <a:ext cx="5024582" cy="822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REWIRE project is currently completing also the analysis of V1.0 of the ECSF (published in September 2022).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169088-8C40-B751-0EF0-16F1AD9F4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467" y="3245234"/>
            <a:ext cx="215900" cy="222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AA978F-22E5-0A0F-D582-E64B9003751D}"/>
              </a:ext>
            </a:extLst>
          </p:cNvPr>
          <p:cNvSpPr txBox="1"/>
          <p:nvPr/>
        </p:nvSpPr>
        <p:spPr>
          <a:xfrm>
            <a:off x="7730615" y="314773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Addition to ECSF v0.5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609A1-149E-F30E-0540-B5A494674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263" y1="68421" x2="26316" y2="78947"/>
                        <a14:backgroundMark x1="31579" y1="86842" x2="31579" y2="86842"/>
                        <a14:backgroundMark x1="21053" y1="86842" x2="42105" y2="86842"/>
                        <a14:backgroundMark x1="52632" y1="84211" x2="21053" y2="84211"/>
                        <a14:backgroundMark x1="26316" y1="78947" x2="42105" y2="81579"/>
                        <a14:backgroundMark x1="36842" y1="78947" x2="36842" y2="78947"/>
                        <a14:backgroundMark x1="36842" y1="78947" x2="36842" y2="78947"/>
                        <a14:backgroundMark x1="36842" y1="78947" x2="31579" y2="84211"/>
                        <a14:backgroundMark x1="36842" y1="84211" x2="42105" y2="86842"/>
                        <a14:backgroundMark x1="36842" y1="86842" x2="42105" y2="42105"/>
                        <a14:backgroundMark x1="0" y1="50000" x2="10526" y2="52632"/>
                        <a14:backgroundMark x1="42105" y1="50000" x2="4210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525" y="3602001"/>
            <a:ext cx="137785" cy="2755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B6140A-2997-D670-12B4-A1B82661F038}"/>
              </a:ext>
            </a:extLst>
          </p:cNvPr>
          <p:cNvSpPr txBox="1"/>
          <p:nvPr/>
        </p:nvSpPr>
        <p:spPr>
          <a:xfrm>
            <a:off x="7689466" y="350345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Adaptation or change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189681-C72C-576A-0318-DF8B81EF3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870" y="4039471"/>
            <a:ext cx="301745" cy="457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037B4F-3FD3-C131-BDE6-C48CBA1D3683}"/>
              </a:ext>
            </a:extLst>
          </p:cNvPr>
          <p:cNvSpPr txBox="1"/>
          <p:nvPr/>
        </p:nvSpPr>
        <p:spPr>
          <a:xfrm>
            <a:off x="7687827" y="3872787"/>
            <a:ext cx="11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Removal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7B9EAC-AF79-A501-9EC1-F568481C61D6}"/>
              </a:ext>
            </a:extLst>
          </p:cNvPr>
          <p:cNvSpPr txBox="1"/>
          <p:nvPr/>
        </p:nvSpPr>
        <p:spPr>
          <a:xfrm>
            <a:off x="7001934" y="2455989"/>
            <a:ext cx="346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Sumbols used to denote changes proposed by REWIRE: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41DA974-6944-59F4-5AD6-F844DCB62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000" y="3584554"/>
            <a:ext cx="147310" cy="2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9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ustom 8">
      <a:dk1>
        <a:srgbClr val="17406D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F6FC6"/>
      </a:accent2>
      <a:accent3>
        <a:srgbClr val="0F6FC6"/>
      </a:accent3>
      <a:accent4>
        <a:srgbClr val="0F6FC6"/>
      </a:accent4>
      <a:accent5>
        <a:srgbClr val="0F6FC6"/>
      </a:accent5>
      <a:accent6>
        <a:srgbClr val="0F6FC6"/>
      </a:accent6>
      <a:hlink>
        <a:srgbClr val="0F6FC6"/>
      </a:hlink>
      <a:folHlink>
        <a:srgbClr val="0F6F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3305E83DF9404491A047D249C0C893" ma:contentTypeVersion="16" ma:contentTypeDescription="Create a new document." ma:contentTypeScope="" ma:versionID="a7d22478a7adcfd893d85ae76c562b77">
  <xsd:schema xmlns:xsd="http://www.w3.org/2001/XMLSchema" xmlns:xs="http://www.w3.org/2001/XMLSchema" xmlns:p="http://schemas.microsoft.com/office/2006/metadata/properties" xmlns:ns2="8800b999-a8b5-4255-a0aa-ecf5fe72553c" xmlns:ns3="bdd24ae3-e198-49a3-9531-39254398ff4c" targetNamespace="http://schemas.microsoft.com/office/2006/metadata/properties" ma:root="true" ma:fieldsID="b4e6c8cfba1b3bf5e5195321d77f98cc" ns2:_="" ns3:_="">
    <xsd:import namespace="8800b999-a8b5-4255-a0aa-ecf5fe72553c"/>
    <xsd:import namespace="bdd24ae3-e198-49a3-9531-39254398ff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0b999-a8b5-4255-a0aa-ecf5fe725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ea0e1b8-0080-49aa-ae74-2f81a1ade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24ae3-e198-49a3-9531-39254398f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96c04a-3f8e-41fa-aee7-e0ebe64d624e}" ma:internalName="TaxCatchAll" ma:showField="CatchAllData" ma:web="bdd24ae3-e198-49a3-9531-39254398f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d24ae3-e198-49a3-9531-39254398ff4c" xsi:nil="true"/>
    <lcf76f155ced4ddcb4097134ff3c332f xmlns="8800b999-a8b5-4255-a0aa-ecf5fe7255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5A7D0E-19EA-4583-85F6-32094CC6A4FD}"/>
</file>

<file path=customXml/itemProps2.xml><?xml version="1.0" encoding="utf-8"?>
<ds:datastoreItem xmlns:ds="http://schemas.openxmlformats.org/officeDocument/2006/customXml" ds:itemID="{6FE78FAC-54D3-493A-BB76-9499FE6948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2CC54-ADC8-4E22-A965-80C6A27618ED}">
  <ds:schemaRefs>
    <ds:schemaRef ds:uri="http://www.w3.org/XML/1998/namespace"/>
    <ds:schemaRef ds:uri="http://purl.org/dc/elements/1.1/"/>
    <ds:schemaRef ds:uri="http://schemas.openxmlformats.org/package/2006/metadata/core-properties"/>
    <ds:schemaRef ds:uri="bdd24ae3-e198-49a3-9531-39254398ff4c"/>
    <ds:schemaRef ds:uri="http://schemas.microsoft.com/office/2006/documentManagement/types"/>
    <ds:schemaRef ds:uri="8800b999-a8b5-4255-a0aa-ecf5fe72553c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13549f8e-45d3-4163-ab1e-9d454f41c998"/>
    <ds:schemaRef ds:uri="92a3fbd7-68e5-441b-b93a-40fc3f2f99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2752</TotalTime>
  <Words>1359</Words>
  <Application>Microsoft Office PowerPoint</Application>
  <PresentationFormat>Widescreen</PresentationFormat>
  <Paragraphs>214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Abadi Extra Light</vt:lpstr>
      <vt:lpstr>ALEGREYA SC BLACK</vt:lpstr>
      <vt:lpstr>Arial</vt:lpstr>
      <vt:lpstr>Calibri</vt:lpstr>
      <vt:lpstr>Century Gothic</vt:lpstr>
      <vt:lpstr>Helvetica</vt:lpstr>
      <vt:lpstr>Open Sans</vt:lpstr>
      <vt:lpstr>Raleway</vt:lpstr>
      <vt:lpstr>Circuito</vt:lpstr>
      <vt:lpstr>REWIRE Cybersecurity Skills Alliance a New Vision for Europe</vt:lpstr>
      <vt:lpstr>REWIRE cybersecurity skills blueprint</vt:lpstr>
      <vt:lpstr>Skills intelligence</vt:lpstr>
      <vt:lpstr>Skills intelligence</vt:lpstr>
      <vt:lpstr>Cybersecurity skills (Then) (1)</vt:lpstr>
      <vt:lpstr>Cybersecurity skills (Then) (2)</vt:lpstr>
      <vt:lpstr>Cybersecurity skills (Then) (3)</vt:lpstr>
      <vt:lpstr>Cybersecurity skills (Now)</vt:lpstr>
      <vt:lpstr>PowerPoint Presentation</vt:lpstr>
      <vt:lpstr>Cybersecurity skills (Tomorrow)</vt:lpstr>
      <vt:lpstr>Cybersecurity skills strategy</vt:lpstr>
      <vt:lpstr>PowerPoint Presentation</vt:lpstr>
      <vt:lpstr>PowerPoint Presentation</vt:lpstr>
      <vt:lpstr>The strategic needs</vt:lpstr>
      <vt:lpstr>strategic need a</vt:lpstr>
      <vt:lpstr>strategic need B</vt:lpstr>
      <vt:lpstr>strategic need C</vt:lpstr>
      <vt:lpstr>PowerPoint Presentation</vt:lpstr>
      <vt:lpstr>REWIRE cybersecurity skills blueprint</vt:lpstr>
      <vt:lpstr>7.2. Increase accessibility of cybersecurity training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Skills Alliance -A New Vision for Europe - REWIRE</dc:title>
  <dc:creator>Rimantas Zylius</dc:creator>
  <cp:lastModifiedBy>Edmundas Piesarskas</cp:lastModifiedBy>
  <cp:revision>129</cp:revision>
  <dcterms:created xsi:type="dcterms:W3CDTF">2020-11-17T07:32:55Z</dcterms:created>
  <dcterms:modified xsi:type="dcterms:W3CDTF">2023-02-07T13:28:28Z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0x010100BD3305E83DF9404491A047D249C0C893</vt:lpwstr>
  </property>
  <property fmtid="{D5CDD505-2E9C-101B-9397-08002B2CF9AE}" pid="3" name="MediaServiceImageTags">
    <vt:lpwstr/>
  </property>
</Properties>
</file>