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3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944" r:id="rId2"/>
    <p:sldId id="2945" r:id="rId3"/>
    <p:sldId id="2946" r:id="rId4"/>
  </p:sldIdLst>
  <p:sldSz cx="12192000" cy="6858000"/>
  <p:notesSz cx="6858000" cy="9144000"/>
  <p:defaultTextStyle>
    <a:defPPr>
      <a:defRPr lang="x-non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F32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C9B8252-85ED-FF45-3EEA-AA79BB08D561}" v="3" dt="2021-07-23T12:41:57.073"/>
    <p1510:client id="{8BDD4044-51B1-C76C-8BC6-4DA984886D57}" v="39" dt="2021-07-23T10:48:49.286"/>
    <p1510:client id="{3FC40482-3026-896A-91F8-4D67F3BF0DED}" v="11" dt="2021-10-07T12:23:42.806"/>
    <p1510:client id="{660DBDBB-6A61-FCAA-2C73-17052144431D}" v="70" dt="2021-07-23T10:28:41.136"/>
    <p1510:client id="{BED59BF1-F3C7-C672-95BD-DEA424775C2B}" v="42" dt="2021-07-23T08:05:42.820"/>
    <p1510:client id="{FCEB39F3-4B84-D2DB-5900-D04D14956E75}" v="222" dt="2021-07-23T12:41:27.38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630" autoAdjust="0"/>
    <p:restoredTop sz="94660"/>
  </p:normalViewPr>
  <p:slideViewPr>
    <p:cSldViewPr snapToGrid="0">
      <p:cViewPr varScale="1">
        <p:scale>
          <a:sx n="64" d="100"/>
          <a:sy n="64" d="100"/>
        </p:scale>
        <p:origin x="90" y="10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50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BB64-4B9F-8A86-0849735B4631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BB64-4B9F-8A86-0849735B4631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BB64-4B9F-8A86-0849735B4631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BB64-4B9F-8A86-0849735B4631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BB64-4B9F-8A86-0849735B4631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BB64-4B9F-8A86-0849735B4631}"/>
              </c:ext>
            </c:extLst>
          </c:dPt>
          <c:dLbls>
            <c:dLbl>
              <c:idx val="1"/>
              <c:layout>
                <c:manualLayout>
                  <c:x val="-2.1138231526738036E-2"/>
                  <c:y val="-2.516194846960912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B64-4B9F-8A86-0849735B4631}"/>
                </c:ext>
              </c:extLst>
            </c:dLbl>
            <c:dLbl>
              <c:idx val="2"/>
              <c:layout>
                <c:manualLayout>
                  <c:x val="4.5383664046315261E-2"/>
                  <c:y val="-2.872099701126772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BB64-4B9F-8A86-0849735B4631}"/>
                </c:ext>
              </c:extLst>
            </c:dLbl>
            <c:dLbl>
              <c:idx val="3"/>
              <c:layout>
                <c:manualLayout>
                  <c:x val="-1.1487109573206269E-2"/>
                  <c:y val="-2.958009017221307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B64-4B9F-8A86-0849735B4631}"/>
                </c:ext>
              </c:extLst>
            </c:dLbl>
            <c:dLbl>
              <c:idx val="4"/>
              <c:layout>
                <c:manualLayout>
                  <c:x val="0.12296296136696382"/>
                  <c:y val="-3.360342537161933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BB64-4B9F-8A86-0849735B463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Very satisfied</c:v>
                </c:pt>
                <c:pt idx="1">
                  <c:v>Satisfied</c:v>
                </c:pt>
                <c:pt idx="2">
                  <c:v>Neutral</c:v>
                </c:pt>
                <c:pt idx="3">
                  <c:v>Unsatisfied</c:v>
                </c:pt>
                <c:pt idx="4">
                  <c:v>Very unsatisfied</c:v>
                </c:pt>
                <c:pt idx="5">
                  <c:v>Not answered</c:v>
                </c:pt>
              </c:strCache>
            </c:strRef>
          </c:cat>
          <c:val>
            <c:numRef>
              <c:f>Hárok1!$B$2:$B$7</c:f>
              <c:numCache>
                <c:formatCode>0.00%</c:formatCode>
                <c:ptCount val="6"/>
                <c:pt idx="0">
                  <c:v>0.9</c:v>
                </c:pt>
                <c:pt idx="1">
                  <c:v>0.06</c:v>
                </c:pt>
                <c:pt idx="2">
                  <c:v>0.02</c:v>
                </c:pt>
                <c:pt idx="4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BB64-4B9F-8A86-0849735B463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</a:t>
            </a:r>
            <a:r>
              <a:rPr lang="en-US" sz="1200" b="0" i="0" u="none" strike="noStrike" baseline="0" dirty="0">
                <a:effectLst/>
              </a:rPr>
              <a:t>respondents:</a:t>
            </a:r>
            <a:r>
              <a:rPr lang="en-US" dirty="0"/>
              <a:t> 50</a:t>
            </a:r>
          </a:p>
        </c:rich>
      </c:tx>
      <c:layout>
        <c:manualLayout>
          <c:xMode val="edge"/>
          <c:yMode val="edge"/>
          <c:x val="0.3043540673980093"/>
          <c:y val="5.8602891604807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8ABD-4379-9BB0-FAD548B77475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8ABD-4379-9BB0-FAD548B77475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8ABD-4379-9BB0-FAD548B77475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8ABD-4379-9BB0-FAD548B77475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8ABD-4379-9BB0-FAD548B77475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8ABD-4379-9BB0-FAD548B77475}"/>
              </c:ext>
            </c:extLst>
          </c:dPt>
          <c:dLbls>
            <c:dLbl>
              <c:idx val="1"/>
              <c:layout>
                <c:manualLayout>
                  <c:x val="-4.267479453205885E-2"/>
                  <c:y val="6.5698552388217257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ABD-4379-9BB0-FAD548B77475}"/>
                </c:ext>
              </c:extLst>
            </c:dLbl>
            <c:dLbl>
              <c:idx val="2"/>
              <c:layout>
                <c:manualLayout>
                  <c:x val="4.2085781047501367E-2"/>
                  <c:y val="-1.8346017683423085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ABD-4379-9BB0-FAD548B77475}"/>
                </c:ext>
              </c:extLst>
            </c:dLbl>
            <c:dLbl>
              <c:idx val="3"/>
              <c:layout>
                <c:manualLayout>
                  <c:x val="-6.5227789586176949E-2"/>
                  <c:y val="-5.07617666632047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ABD-4379-9BB0-FAD548B77475}"/>
                </c:ext>
              </c:extLst>
            </c:dLbl>
            <c:dLbl>
              <c:idx val="4"/>
              <c:layout>
                <c:manualLayout>
                  <c:x val="0.15374679368745608"/>
                  <c:y val="-6.0284890346202968E-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ABD-4379-9BB0-FAD548B77475}"/>
                </c:ext>
              </c:extLst>
            </c:dLbl>
            <c:dLbl>
              <c:idx val="5"/>
              <c:layout>
                <c:manualLayout>
                  <c:x val="0.1155904624523429"/>
                  <c:y val="-2.6592443526566568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ABD-4379-9BB0-FAD548B7747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Very satisfied</c:v>
                </c:pt>
                <c:pt idx="1">
                  <c:v>Satisfied</c:v>
                </c:pt>
                <c:pt idx="2">
                  <c:v>Neutral</c:v>
                </c:pt>
                <c:pt idx="3">
                  <c:v>Unsatisfied</c:v>
                </c:pt>
                <c:pt idx="4">
                  <c:v>Very unsatisfied</c:v>
                </c:pt>
                <c:pt idx="5">
                  <c:v>Not answered</c:v>
                </c:pt>
              </c:strCache>
            </c:strRef>
          </c:cat>
          <c:val>
            <c:numRef>
              <c:f>Hárok1!$B$2:$B$7</c:f>
              <c:numCache>
                <c:formatCode>0.00%</c:formatCode>
                <c:ptCount val="6"/>
                <c:pt idx="0">
                  <c:v>0.92</c:v>
                </c:pt>
                <c:pt idx="1">
                  <c:v>0.04</c:v>
                </c:pt>
                <c:pt idx="2">
                  <c:v>0.02</c:v>
                </c:pt>
                <c:pt idx="4">
                  <c:v>0.02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8ABD-4379-9BB0-FAD548B774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6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172B-4CAE-9507-71BFBC050740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172B-4CAE-9507-71BFBC050740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172B-4CAE-9507-71BFBC050740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172B-4CAE-9507-71BFBC050740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172B-4CAE-9507-71BFBC050740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172B-4CAE-9507-71BFBC050740}"/>
              </c:ext>
            </c:extLst>
          </c:dPt>
          <c:dLbls>
            <c:dLbl>
              <c:idx val="3"/>
              <c:layout>
                <c:manualLayout>
                  <c:x val="-7.3791243063538042E-2"/>
                  <c:y val="-2.753042561299047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172B-4CAE-9507-71BFBC050740}"/>
                </c:ext>
              </c:extLst>
            </c:dLbl>
            <c:dLbl>
              <c:idx val="4"/>
              <c:layout>
                <c:manualLayout>
                  <c:x val="-3.0956200235497663E-2"/>
                  <c:y val="-3.3603425371619311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172B-4CAE-9507-71BFBC050740}"/>
                </c:ext>
              </c:extLst>
            </c:dLbl>
            <c:dLbl>
              <c:idx val="5"/>
              <c:layout>
                <c:manualLayout>
                  <c:x val="0.1319242076731732"/>
                  <c:y val="-2.4125174288434557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172B-4CAE-9507-71BFBC05074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Very satisfied</c:v>
                </c:pt>
                <c:pt idx="1">
                  <c:v>Satisfied</c:v>
                </c:pt>
                <c:pt idx="2">
                  <c:v>Neutral</c:v>
                </c:pt>
                <c:pt idx="3">
                  <c:v>Unsatisfied</c:v>
                </c:pt>
                <c:pt idx="4">
                  <c:v>Very unsatisfied</c:v>
                </c:pt>
                <c:pt idx="5">
                  <c:v>Not answered</c:v>
                </c:pt>
              </c:strCache>
            </c:strRef>
          </c:cat>
          <c:val>
            <c:numRef>
              <c:f>Hárok1!$B$2:$B$7</c:f>
              <c:numCache>
                <c:formatCode>0.00%</c:formatCode>
                <c:ptCount val="6"/>
                <c:pt idx="0">
                  <c:v>0.5</c:v>
                </c:pt>
                <c:pt idx="1">
                  <c:v>0.33333333333333331</c:v>
                </c:pt>
                <c:pt idx="2">
                  <c:v>0.16666666666666666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172B-4CAE-9507-71BFBC0507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/>
                </a:solidFill>
                <a:latin typeface="Segoe UI Semibold" panose="020B0702040204020203" pitchFamily="34" charset="0"/>
                <a:ea typeface="+mn-ea"/>
                <a:cs typeface="Segoe UI Semibold" panose="020B0702040204020203" pitchFamily="34" charset="0"/>
              </a:defRPr>
            </a:pPr>
            <a:r>
              <a:rPr lang="en-US" dirty="0"/>
              <a:t>Total respondents: 6</a:t>
            </a:r>
          </a:p>
        </c:rich>
      </c:tx>
      <c:layout>
        <c:manualLayout>
          <c:xMode val="edge"/>
          <c:yMode val="edge"/>
          <c:x val="0.30435406739800935"/>
          <c:y val="5.40070688819738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/>
              </a:solidFill>
              <a:latin typeface="Segoe UI Semibold" panose="020B0702040204020203" pitchFamily="34" charset="0"/>
              <a:ea typeface="+mn-ea"/>
              <a:cs typeface="Segoe UI Semibold" panose="020B0702040204020203" pitchFamily="34" charset="0"/>
            </a:defRPr>
          </a:pPr>
          <a:endParaRPr lang="lt-LT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.10884082018493108"/>
          <c:y val="0.23442532468097776"/>
          <c:w val="0.79467596438577226"/>
          <c:h val="0.4961208915385325"/>
        </c:manualLayout>
      </c:layout>
      <c:pie3DChart>
        <c:varyColors val="1"/>
        <c:ser>
          <c:idx val="0"/>
          <c:order val="0"/>
          <c:tx>
            <c:strRef>
              <c:f>Hárok1!$B$1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rgbClr val="DA212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2438-4EED-894E-8BD31A1DCEFD}"/>
              </c:ext>
            </c:extLst>
          </c:dPt>
          <c:dPt>
            <c:idx val="1"/>
            <c:bubble3D val="0"/>
            <c:spPr>
              <a:solidFill>
                <a:srgbClr val="F2652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2438-4EED-894E-8BD31A1DCEFD}"/>
              </c:ext>
            </c:extLst>
          </c:dPt>
          <c:dPt>
            <c:idx val="2"/>
            <c:bubble3D val="0"/>
            <c:spPr>
              <a:solidFill>
                <a:srgbClr val="FAA418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2438-4EED-894E-8BD31A1DCEFD}"/>
              </c:ext>
            </c:extLst>
          </c:dPt>
          <c:dPt>
            <c:idx val="3"/>
            <c:bubble3D val="0"/>
            <c:spPr>
              <a:solidFill>
                <a:schemeClr val="bg2">
                  <a:lumMod val="2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2438-4EED-894E-8BD31A1DCEFD}"/>
              </c:ext>
            </c:extLst>
          </c:dPt>
          <c:dPt>
            <c:idx val="4"/>
            <c:bubble3D val="0"/>
            <c:spPr>
              <a:solidFill>
                <a:schemeClr val="bg2">
                  <a:lumMod val="50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2438-4EED-894E-8BD31A1DCEFD}"/>
              </c:ext>
            </c:extLst>
          </c:dPt>
          <c:dPt>
            <c:idx val="5"/>
            <c:bubble3D val="0"/>
            <c:spPr>
              <a:solidFill>
                <a:schemeClr val="bg2">
                  <a:lumMod val="7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2438-4EED-894E-8BD31A1DCEFD}"/>
              </c:ext>
            </c:extLst>
          </c:dPt>
          <c:dLbls>
            <c:dLbl>
              <c:idx val="3"/>
              <c:layout>
                <c:manualLayout>
                  <c:x val="-2.516383031671527E-2"/>
                  <c:y val="-7.194380503000132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438-4EED-894E-8BD31A1DCEFD}"/>
                </c:ext>
              </c:extLst>
            </c:dLbl>
            <c:dLbl>
              <c:idx val="4"/>
              <c:layout>
                <c:manualLayout>
                  <c:x val="7.5076999979531253E-2"/>
                  <c:y val="-1.5220134480286656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438-4EED-894E-8BD31A1DCEF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lt-LT"/>
              </a:p>
            </c:txPr>
            <c:dLblPos val="bestFit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Hárok1!$A$2:$A$7</c:f>
              <c:strCache>
                <c:ptCount val="6"/>
                <c:pt idx="0">
                  <c:v>Fully agreed</c:v>
                </c:pt>
                <c:pt idx="1">
                  <c:v>Agreed</c:v>
                </c:pt>
                <c:pt idx="2">
                  <c:v>Neutral</c:v>
                </c:pt>
                <c:pt idx="3">
                  <c:v>Disagreed</c:v>
                </c:pt>
                <c:pt idx="4">
                  <c:v>Fully disagreed</c:v>
                </c:pt>
                <c:pt idx="5">
                  <c:v>Not answered</c:v>
                </c:pt>
              </c:strCache>
            </c:strRef>
          </c:cat>
          <c:val>
            <c:numRef>
              <c:f>Hárok1!$B$2:$B$7</c:f>
              <c:numCache>
                <c:formatCode>0.00%</c:formatCode>
                <c:ptCount val="6"/>
                <c:pt idx="0">
                  <c:v>0.33333333333333331</c:v>
                </c:pt>
                <c:pt idx="1">
                  <c:v>0.5</c:v>
                </c:pt>
                <c:pt idx="2">
                  <c:v>0.16666666666666666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2438-4EED-894E-8BD31A1DCE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Segoe UI Semilight" panose="020B0402040204020203" pitchFamily="34" charset="0"/>
              <a:ea typeface="+mn-ea"/>
              <a:cs typeface="Segoe UI Semilight" panose="020B0402040204020203" pitchFamily="34" charset="0"/>
            </a:defRPr>
          </a:pPr>
          <a:endParaRPr lang="lt-L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lt-L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BCED2B-9977-EF41-A5D6-F19F609580B7}" type="datetimeFigureOut">
              <a:rPr lang="x-none" smtClean="0"/>
              <a:t>2021-10-21</a:t>
            </a:fld>
            <a:endParaRPr lang="x-non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B1F1E8C-AAED-C54E-8B91-05A08683F927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311747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lt-L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735955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69365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8728DA-FFC5-4DA6-A5C9-BEF1548AE1E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7752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10D8A-BDAB-A643-A2F6-3DEBC2A556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9E9B4A-110F-374D-AB86-8F275423A3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82348D-120C-B14F-AD3B-EC68FDBDE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F2395C-D950-E644-9C8E-70761D3F1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9CB85D-9396-ED4C-90D5-5347D066AA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713953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0A4F8C-F112-0448-B790-1A8F90F652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B7C6B4-4D7D-354E-9D1E-669FB9513A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A87FE3-45E6-0B4D-B34F-F8CC805D5C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DDC4CF-62A5-7146-A41C-9030E732E6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1426798-E1C4-2943-B41C-167E7F4EA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01299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D139663-1060-604B-BF9B-C09ABD558F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B06B84C-6BEF-CD41-BBEC-2C7C5448EB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DDA693-B5F9-3542-ABA9-49155BD0C2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F3E073-1415-B945-9674-544CF04621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F86367-283B-F64B-B1FE-0BDA7620A0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9403527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Main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3">
            <a:extLst>
              <a:ext uri="{FF2B5EF4-FFF2-40B4-BE49-F238E27FC236}">
                <a16:creationId xmlns:a16="http://schemas.microsoft.com/office/drawing/2014/main" id="{E756EAFC-9D0D-8145-9B84-DC447C034311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0" y="0"/>
            <a:ext cx="12192000" cy="3429000"/>
          </a:xfrm>
          <a:prstGeom prst="rect">
            <a:avLst/>
          </a:prstGeom>
          <a:solidFill>
            <a:schemeClr val="bg2"/>
          </a:solidFill>
        </p:spPr>
        <p:txBody>
          <a:bodyPr anchor="ctr"/>
          <a:lstStyle>
            <a:lvl1pPr>
              <a:defRPr sz="1400">
                <a:solidFill>
                  <a:schemeClr val="bg2"/>
                </a:solidFill>
              </a:defRPr>
            </a:lvl1pPr>
          </a:lstStyle>
          <a:p>
            <a:r>
              <a:rPr lang="en-US"/>
              <a:t>Insert Your Image</a:t>
            </a:r>
          </a:p>
        </p:txBody>
      </p:sp>
    </p:spTree>
    <p:extLst>
      <p:ext uri="{BB962C8B-B14F-4D97-AF65-F5344CB8AC3E}">
        <p14:creationId xmlns:p14="http://schemas.microsoft.com/office/powerpoint/2010/main" val="1534106088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&amp; Subtitle cop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"/>
          <p:cNvSpPr>
            <a:spLocks noGrp="1"/>
          </p:cNvSpPr>
          <p:nvPr>
            <p:ph type="pic" sz="quarter" idx="10" hasCustomPrompt="1"/>
          </p:nvPr>
        </p:nvSpPr>
        <p:spPr>
          <a:xfrm>
            <a:off x="73075" y="11426952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1" hasCustomPrompt="1"/>
          </p:nvPr>
        </p:nvSpPr>
        <p:spPr>
          <a:xfrm>
            <a:off x="3020491" y="11426952"/>
            <a:ext cx="1740106" cy="1740631"/>
          </a:xfrm>
          <a:prstGeom prst="ellipse">
            <a:avLst/>
          </a:prstGeo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marR="0" indent="0" algn="ctr" defTabSz="292100" eaLnBrk="1" fontAlgn="auto" latinLnBrk="0" hangingPunct="1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Tx/>
              <a:buSzPct val="75000"/>
              <a:buFontTx/>
              <a:buNone/>
              <a:tabLst/>
              <a:defRPr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2" hasCustomPrompt="1"/>
          </p:nvPr>
        </p:nvSpPr>
        <p:spPr>
          <a:xfrm>
            <a:off x="5967907" y="11576304"/>
            <a:ext cx="1740106" cy="1740631"/>
          </a:xfrm>
          <a:gradFill flip="none" rotWithShape="1">
            <a:gsLst>
              <a:gs pos="0">
                <a:srgbClr val="D3DBFD"/>
              </a:gs>
              <a:gs pos="100000">
                <a:schemeClr val="accent1">
                  <a:lumMod val="40000"/>
                  <a:lumOff val="60000"/>
                </a:schemeClr>
              </a:gs>
            </a:gsLst>
            <a:lin ang="2700000" scaled="1"/>
            <a:tileRect/>
          </a:gradFill>
        </p:spPr>
        <p:txBody>
          <a:bodyPr/>
          <a:lstStyle>
            <a:lvl1pPr marL="0" indent="0" algn="ctr">
              <a:buNone/>
              <a:defRPr baseline="0">
                <a:solidFill>
                  <a:schemeClr val="bg1"/>
                </a:solidFill>
                <a:latin typeface="Montserrat" charset="0"/>
                <a:ea typeface="Montserrat" charset="0"/>
                <a:cs typeface="Montserrat" charset="0"/>
              </a:defRPr>
            </a:lvl1pPr>
          </a:lstStyle>
          <a:p>
            <a:r>
              <a:rPr lang="en-US"/>
              <a:t>DROP IMAGE</a:t>
            </a:r>
            <a:br>
              <a:rPr lang="en-US"/>
            </a:br>
            <a:r>
              <a:rPr lang="en-US"/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3853965786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CAAED3-6C04-6B4E-8703-71CC568880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B97439-3613-A547-B652-F2D7641F4F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061F0C-B3AF-4C45-B02C-DFC14F31D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662FCD-87C0-B04C-9730-A0807F91AF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4F8DD1-A50D-1243-98AD-1D6A988804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796813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087685-87AD-E34A-B566-B62E929B5B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CD2C13-6F1C-4446-827F-FA4B64AEA6C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AB84F6-47D6-A149-88C8-32756660E9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CD9EF1-0181-7B4C-8ABC-AB3FBCAED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1B4D3B-66C0-D542-ADBC-5523CB7FBB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82200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CB2791-D770-E247-B4CF-81F508FD69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5A3771-1E6A-BB48-9A15-DCA90E99E9F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0AEC33-F3F1-D943-AA65-D2A08461C4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11268FE-DE16-FA48-AA9E-016FEBC125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C4F74A8-45EE-104F-8FC8-926C0D1C7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0253CB-2DA4-D54E-803D-4C037DF63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204881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487C91-74AD-6640-B203-FB89815E32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132D974-C324-A44F-B904-FE9F58E937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28DFC82-8AB1-9244-8548-2CE2D21EB1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81A6DB4-69E5-9744-9C52-79E636E3F9E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23C127-65AA-AE49-B244-A94CC08C49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B0D56C-1CE6-1E4F-8870-DF46EB152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2021-10-21</a:t>
            </a:fld>
            <a:endParaRPr lang="x-non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1547A91-42F1-ED49-A546-67DABE208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C2D7733-9F6F-DA44-BBDF-08F78EAED6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4198788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25BCD-BB02-1A4B-B0ED-831696D23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DDB6DED-6CEA-D64C-AB2A-D98C361292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2021-10-21</a:t>
            </a:fld>
            <a:endParaRPr lang="x-non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5FEFEE-EE3A-F641-BD0F-D74941F0BE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0009A4F-6580-FD4A-9AC9-749D139486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30335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901D38A-6CBC-E54A-AA93-8B967C896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2021-10-21</a:t>
            </a:fld>
            <a:endParaRPr lang="x-non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2DD8E33-F3C8-EE4B-A7F9-B03E9A22B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227FAD-231E-7F48-B0C0-E28451557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9551947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166739-45F9-3649-876E-AB8C27539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534AC-5348-C741-9D50-356D366D0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B18D58-FDFC-2648-A9A9-D1F3C662DF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09A8D-EC8F-3443-90B6-6C37B64309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0D1607-462A-6246-92F8-4E3AB1848D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C1DBC3-9C73-4541-8287-4CF900E76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584639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32E80E-078B-EB42-930F-6BC92478A4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66F75C-F88F-7E4E-963C-357314222AD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x-non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861EB08-A0F0-324A-8F8B-8433C444C1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7FCF9F-1CE7-1645-AC4F-5C4D2DBC41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6C5F6D-45F7-5941-9C03-5B606EA9B640}" type="datetimeFigureOut">
              <a:rPr lang="x-none" smtClean="0"/>
              <a:t>2021-10-21</a:t>
            </a:fld>
            <a:endParaRPr lang="x-non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FE1F9D9-C87E-6F48-B7A0-3DD03F00B6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F91C87-F16C-F34F-8A14-B5A3B6AE4E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154133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C0D0127-27C7-2F4B-B4D0-9776C63431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x-non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0FE4B1-D4AF-3848-A276-242E585C5B3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x-non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740237-7052-744B-93B7-D7E5ABCECE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C5F6D-45F7-5941-9C03-5B606EA9B640}" type="datetimeFigureOut">
              <a:rPr lang="x-none" smtClean="0"/>
              <a:t>2021-10-21</a:t>
            </a:fld>
            <a:endParaRPr lang="x-non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78511-4844-6344-B19A-11D5F16181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6DA1A1-26CB-C846-9A99-35F83B08A1D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3DB636-41F5-2148-9838-46E2BB01961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69064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  <p:sldLayoutId id="2147483662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x-non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.png"/><Relationship Id="rId5" Type="http://schemas.openxmlformats.org/officeDocument/2006/relationships/chart" Target="../charts/chart2.xml"/><Relationship Id="rId4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chart" Target="../charts/chart4.xml"/><Relationship Id="rId5" Type="http://schemas.openxmlformats.org/officeDocument/2006/relationships/chart" Target="../charts/chart3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4A3FF96C-9997-402C-87EF-19801FDFB9DE}"/>
              </a:ext>
            </a:extLst>
          </p:cNvPr>
          <p:cNvGrpSpPr/>
          <p:nvPr/>
        </p:nvGrpSpPr>
        <p:grpSpPr>
          <a:xfrm>
            <a:off x="545165" y="148788"/>
            <a:ext cx="5422742" cy="5070515"/>
            <a:chOff x="1700074" y="219755"/>
            <a:chExt cx="10845483" cy="10141030"/>
          </a:xfrm>
        </p:grpSpPr>
        <p:sp>
          <p:nvSpPr>
            <p:cNvPr id="262" name="Shape 262"/>
            <p:cNvSpPr/>
            <p:nvPr/>
          </p:nvSpPr>
          <p:spPr>
            <a:xfrm rot="12804342">
              <a:off x="5889600" y="2675149"/>
              <a:ext cx="6655957" cy="7685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>
                  <a:alpha val="21364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63" name="Shape 263"/>
            <p:cNvSpPr/>
            <p:nvPr/>
          </p:nvSpPr>
          <p:spPr>
            <a:xfrm>
              <a:off x="6677830" y="289721"/>
              <a:ext cx="3470913" cy="6477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6983" y="0"/>
                  </a:moveTo>
                  <a:lnTo>
                    <a:pt x="0" y="9437"/>
                  </a:lnTo>
                  <a:lnTo>
                    <a:pt x="21600" y="21600"/>
                  </a:lnTo>
                  <a:lnTo>
                    <a:pt x="17879" y="14017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4" name="Shape 264"/>
            <p:cNvSpPr/>
            <p:nvPr/>
          </p:nvSpPr>
          <p:spPr>
            <a:xfrm>
              <a:off x="2107114" y="942455"/>
              <a:ext cx="4730177" cy="6605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0" y="0"/>
                  </a:moveTo>
                  <a:lnTo>
                    <a:pt x="15000" y="6527"/>
                  </a:lnTo>
                  <a:lnTo>
                    <a:pt x="20446" y="8628"/>
                  </a:lnTo>
                  <a:lnTo>
                    <a:pt x="5100" y="21600"/>
                  </a:lnTo>
                  <a:lnTo>
                    <a:pt x="21600" y="20939"/>
                  </a:lnTo>
                </a:path>
              </a:pathLst>
            </a:custGeom>
            <a:ln w="25400">
              <a:solidFill>
                <a:srgbClr val="FFFFFF">
                  <a:alpha val="29020"/>
                </a:srgbClr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5" name="Shape 265"/>
            <p:cNvSpPr/>
            <p:nvPr/>
          </p:nvSpPr>
          <p:spPr>
            <a:xfrm>
              <a:off x="3140255" y="362269"/>
              <a:ext cx="6335682" cy="6830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1371" y="0"/>
                  </a:moveTo>
                  <a:lnTo>
                    <a:pt x="0" y="12465"/>
                  </a:lnTo>
                  <a:lnTo>
                    <a:pt x="13730" y="21600"/>
                  </a:lnTo>
                  <a:lnTo>
                    <a:pt x="21600" y="12731"/>
                  </a:lnTo>
                  <a:lnTo>
                    <a:pt x="11371" y="0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 algn="l">
                <a:lnSpc>
                  <a:spcPct val="110000"/>
                </a:lnSpc>
                <a:defRPr sz="2700">
                  <a:latin typeface="Lato Regular"/>
                  <a:ea typeface="Lato Regular"/>
                  <a:cs typeface="Lato Regular"/>
                  <a:sym typeface="Lato Regular"/>
                </a:defRPr>
              </a:pPr>
              <a:endParaRPr sz="1350"/>
            </a:p>
          </p:txBody>
        </p:sp>
        <p:sp>
          <p:nvSpPr>
            <p:cNvPr id="266" name="Shape 266"/>
            <p:cNvSpPr/>
            <p:nvPr/>
          </p:nvSpPr>
          <p:spPr>
            <a:xfrm rot="12804342">
              <a:off x="8462646" y="6116743"/>
              <a:ext cx="1509863" cy="17434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FFFFFF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2" name="Shape 272"/>
            <p:cNvSpPr/>
            <p:nvPr/>
          </p:nvSpPr>
          <p:spPr>
            <a:xfrm rot="12804342">
              <a:off x="6435978" y="7118955"/>
              <a:ext cx="1148790" cy="1326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gradFill flip="none" rotWithShape="1">
              <a:gsLst>
                <a:gs pos="0">
                  <a:srgbClr val="D08C8E">
                    <a:shade val="30000"/>
                    <a:satMod val="115000"/>
                  </a:srgbClr>
                </a:gs>
                <a:gs pos="50000">
                  <a:srgbClr val="D08C8E">
                    <a:shade val="67500"/>
                    <a:satMod val="115000"/>
                  </a:srgbClr>
                </a:gs>
                <a:gs pos="100000">
                  <a:srgbClr val="D08C8E">
                    <a:shade val="100000"/>
                    <a:satMod val="115000"/>
                  </a:srgbClr>
                </a:gs>
              </a:gsLst>
              <a:path path="circle">
                <a:fillToRect l="100000" b="100000"/>
              </a:path>
              <a:tileRect t="-100000" r="-100000"/>
            </a:gra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3" name="Shape 273"/>
            <p:cNvSpPr/>
            <p:nvPr/>
          </p:nvSpPr>
          <p:spPr>
            <a:xfrm rot="12804342">
              <a:off x="2782945" y="4031308"/>
              <a:ext cx="626809" cy="72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B7B7B7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4" name="Shape 274"/>
            <p:cNvSpPr/>
            <p:nvPr/>
          </p:nvSpPr>
          <p:spPr>
            <a:xfrm rot="15800889">
              <a:off x="9216498" y="4158529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E07D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275" name="Shape 275"/>
            <p:cNvSpPr/>
            <p:nvPr/>
          </p:nvSpPr>
          <p:spPr>
            <a:xfrm rot="15800889">
              <a:off x="6311289" y="188315"/>
              <a:ext cx="406456" cy="46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solidFill>
              <a:srgbClr val="FFC000"/>
            </a:solidFill>
            <a:ln w="12700"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  <p:sp>
          <p:nvSpPr>
            <p:cNvPr id="33" name="Shape 276"/>
            <p:cNvSpPr/>
            <p:nvPr/>
          </p:nvSpPr>
          <p:spPr>
            <a:xfrm rot="12804342">
              <a:off x="1700074" y="5144781"/>
              <a:ext cx="2782388" cy="2946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extrusionOk="0">
                  <a:moveTo>
                    <a:pt x="10800" y="0"/>
                  </a:moveTo>
                  <a:lnTo>
                    <a:pt x="21600" y="5400"/>
                  </a:lnTo>
                  <a:lnTo>
                    <a:pt x="21600" y="16200"/>
                  </a:lnTo>
                  <a:lnTo>
                    <a:pt x="10800" y="21600"/>
                  </a:lnTo>
                  <a:lnTo>
                    <a:pt x="0" y="16200"/>
                  </a:lnTo>
                  <a:lnTo>
                    <a:pt x="0" y="5400"/>
                  </a:lnTo>
                  <a:close/>
                </a:path>
              </a:pathLst>
            </a:custGeom>
            <a:ln w="38100">
              <a:solidFill>
                <a:srgbClr val="E55158"/>
              </a:solidFill>
              <a:miter lim="400000"/>
            </a:ln>
          </p:spPr>
          <p:txBody>
            <a:bodyPr lIns="35719" tIns="35719" rIns="35719" bIns="35719" anchor="ctr"/>
            <a:lstStyle/>
            <a:p>
              <a:pPr>
                <a:defRPr sz="3200">
                  <a:latin typeface="Helvetica Light"/>
                  <a:ea typeface="Helvetica Light"/>
                  <a:cs typeface="Helvetica Light"/>
                  <a:sym typeface="Helvetica Light"/>
                </a:defRPr>
              </a:pPr>
              <a:endParaRPr sz="1600"/>
            </a:p>
          </p:txBody>
        </p:sp>
      </p:grpSp>
      <p:sp>
        <p:nvSpPr>
          <p:cNvPr id="279" name="Shape 279"/>
          <p:cNvSpPr/>
          <p:nvPr/>
        </p:nvSpPr>
        <p:spPr>
          <a:xfrm>
            <a:off x="3692474" y="2991529"/>
            <a:ext cx="7823907" cy="2226572"/>
          </a:xfrm>
          <a:prstGeom prst="rect">
            <a:avLst/>
          </a:prstGeom>
          <a:ln w="12700">
            <a:miter lim="400000"/>
          </a:ln>
          <a:effectLst>
            <a:outerShdw blurRad="12700" dist="15247" dir="5400000" rotWithShape="0">
              <a:srgbClr val="000000">
                <a:alpha val="22680"/>
              </a:srgbClr>
            </a:outerShdw>
          </a:effectLst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wrap="square" lIns="35719" tIns="35719" rIns="35719" bIns="35719" anchor="ctr">
            <a:spAutoFit/>
          </a:bodyPr>
          <a:lstStyle>
            <a:lvl1pPr algn="l">
              <a:defRPr sz="7600" spc="-152">
                <a:latin typeface="+mn-lt"/>
                <a:ea typeface="+mn-ea"/>
                <a:cs typeface="+mn-cs"/>
                <a:sym typeface="Lato Light"/>
              </a:defRPr>
            </a:lvl1pPr>
          </a:lstStyle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Quality of the master’s degree study programme</a:t>
            </a:r>
            <a:endParaRPr lang="en-US" dirty="0"/>
          </a:p>
          <a:p>
            <a:pPr algn="ctr"/>
            <a:r>
              <a:rPr lang="en-GB" sz="2000" i="1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Environmental Law  </a:t>
            </a:r>
            <a:endParaRPr lang="en-GB" dirty="0"/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of the 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study field</a:t>
            </a:r>
            <a:r>
              <a:rPr lang="lt-LT" sz="20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 </a:t>
            </a:r>
            <a:r>
              <a:rPr lang="en-GB" sz="2000" i="1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Law</a:t>
            </a:r>
            <a:r>
              <a:rPr lang="en-GB" sz="2000" spc="0" dirty="0">
                <a:ln w="0"/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Myriad Pro"/>
                <a:cs typeface="Segoe UI Semibold"/>
              </a:rPr>
              <a:t> </a:t>
            </a:r>
          </a:p>
          <a:p>
            <a:pPr algn="ctr"/>
            <a:endParaRPr lang="en-GB" sz="2000" spc="0" dirty="0">
              <a:ln w="0"/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20</a:t>
            </a:r>
            <a:r>
              <a:rPr lang="lt-LT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20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-20</a:t>
            </a:r>
            <a:r>
              <a:rPr lang="lt-LT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21</a:t>
            </a:r>
            <a:r>
              <a:rPr lang="en-US" sz="2000" spc="0" dirty="0">
                <a:ln w="0"/>
                <a:solidFill>
                  <a:srgbClr val="CF324F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 </a:t>
            </a:r>
            <a:endParaRPr lang="sk-SK" sz="2000" spc="0" dirty="0">
              <a:ln w="0"/>
              <a:solidFill>
                <a:srgbClr val="CF324F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000" spc="0" dirty="0">
              <a:ln w="0"/>
              <a:solidFill>
                <a:srgbClr val="0070C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Myriad Pro"/>
              <a:cs typeface="Segoe UI Semibold"/>
            </a:endParaRPr>
          </a:p>
          <a:p>
            <a:pPr algn="ctr"/>
            <a:r>
              <a:rPr lang="en-GB" sz="2000" spc="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Myriad Pro"/>
                <a:cs typeface="Segoe UI Semibold"/>
              </a:rPr>
              <a:t>Students’ opinions presentation </a:t>
            </a:r>
            <a:endParaRPr lang="en-GB" sz="2000" spc="0" dirty="0">
              <a:ln w="0"/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sp>
        <p:nvSpPr>
          <p:cNvPr id="31" name="Line">
            <a:extLst>
              <a:ext uri="{FF2B5EF4-FFF2-40B4-BE49-F238E27FC236}">
                <a16:creationId xmlns:a16="http://schemas.microsoft.com/office/drawing/2014/main" id="{562BC8C0-2028-4699-AAE6-83B36EDCB385}"/>
              </a:ext>
            </a:extLst>
          </p:cNvPr>
          <p:cNvSpPr/>
          <p:nvPr/>
        </p:nvSpPr>
        <p:spPr>
          <a:xfrm>
            <a:off x="5509527" y="2684046"/>
            <a:ext cx="868680" cy="0"/>
          </a:xfrm>
          <a:prstGeom prst="line">
            <a:avLst/>
          </a:prstGeom>
          <a:ln w="63500">
            <a:solidFill>
              <a:srgbClr val="E55158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2" name="Line">
            <a:extLst>
              <a:ext uri="{FF2B5EF4-FFF2-40B4-BE49-F238E27FC236}">
                <a16:creationId xmlns:a16="http://schemas.microsoft.com/office/drawing/2014/main" id="{AB5FBBC4-A516-4B5E-AE79-38503F9B0897}"/>
              </a:ext>
            </a:extLst>
          </p:cNvPr>
          <p:cNvSpPr/>
          <p:nvPr/>
        </p:nvSpPr>
        <p:spPr>
          <a:xfrm>
            <a:off x="5824430" y="2684046"/>
            <a:ext cx="868680" cy="0"/>
          </a:xfrm>
          <a:prstGeom prst="line">
            <a:avLst/>
          </a:prstGeom>
          <a:ln w="63500">
            <a:solidFill>
              <a:srgbClr val="FEB43C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4" name="Line">
            <a:extLst>
              <a:ext uri="{FF2B5EF4-FFF2-40B4-BE49-F238E27FC236}">
                <a16:creationId xmlns:a16="http://schemas.microsoft.com/office/drawing/2014/main" id="{696F9615-B21A-4981-8A06-82E0D26ABF77}"/>
              </a:ext>
            </a:extLst>
          </p:cNvPr>
          <p:cNvSpPr/>
          <p:nvPr/>
        </p:nvSpPr>
        <p:spPr>
          <a:xfrm>
            <a:off x="6258770" y="2684046"/>
            <a:ext cx="868680" cy="0"/>
          </a:xfrm>
          <a:prstGeom prst="line">
            <a:avLst/>
          </a:prstGeom>
          <a:ln w="63500">
            <a:solidFill>
              <a:srgbClr val="FFE07D"/>
            </a:solidFill>
            <a:miter lim="400000"/>
          </a:ln>
        </p:spPr>
        <p:txBody>
          <a:bodyPr lIns="0" tIns="0" rIns="0" bIns="0" anchor="ctr"/>
          <a:lstStyle/>
          <a:p>
            <a:pPr algn="ctr" defTabSz="412750" hangingPunct="0">
              <a:defRPr sz="3200" b="0">
                <a:solidFill>
                  <a:srgbClr val="FFFFFF"/>
                </a:solidFill>
                <a:latin typeface="+mn-lt"/>
                <a:ea typeface="+mn-ea"/>
                <a:cs typeface="+mn-cs"/>
                <a:sym typeface="Helvetica Neue Medium"/>
              </a:defRPr>
            </a:pPr>
            <a:endParaRPr sz="1600" kern="0">
              <a:solidFill>
                <a:srgbClr val="FFFFFF"/>
              </a:solidFill>
              <a:latin typeface="Helvetica Neue Medium"/>
              <a:ea typeface="Helvetica Neue Medium"/>
              <a:cs typeface="Helvetica Neue Medium"/>
              <a:sym typeface="Helvetica Neue Medium"/>
            </a:endParaRPr>
          </a:p>
        </p:txBody>
      </p:sp>
      <p:sp>
        <p:nvSpPr>
          <p:cNvPr id="39" name="Shape 272">
            <a:extLst>
              <a:ext uri="{FF2B5EF4-FFF2-40B4-BE49-F238E27FC236}">
                <a16:creationId xmlns:a16="http://schemas.microsoft.com/office/drawing/2014/main" id="{BD65568E-32A7-4E24-A78E-639E837941BC}"/>
              </a:ext>
            </a:extLst>
          </p:cNvPr>
          <p:cNvSpPr>
            <a:spLocks noChangeAspect="1"/>
          </p:cNvSpPr>
          <p:nvPr/>
        </p:nvSpPr>
        <p:spPr>
          <a:xfrm rot="12804342">
            <a:off x="237657" y="570"/>
            <a:ext cx="1802812" cy="208170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E55158">
                  <a:shade val="30000"/>
                  <a:satMod val="115000"/>
                </a:srgbClr>
              </a:gs>
              <a:gs pos="50000">
                <a:srgbClr val="E55158">
                  <a:shade val="67500"/>
                  <a:satMod val="115000"/>
                </a:srgbClr>
              </a:gs>
              <a:gs pos="100000">
                <a:srgbClr val="E55158">
                  <a:shade val="100000"/>
                  <a:satMod val="115000"/>
                </a:srgbClr>
              </a:gs>
            </a:gsLst>
            <a:lin ang="81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0" name="Shape 272">
            <a:extLst>
              <a:ext uri="{FF2B5EF4-FFF2-40B4-BE49-F238E27FC236}">
                <a16:creationId xmlns:a16="http://schemas.microsoft.com/office/drawing/2014/main" id="{EA3B07E0-E470-4E14-9555-EAC73F56D9B1}"/>
              </a:ext>
            </a:extLst>
          </p:cNvPr>
          <p:cNvSpPr>
            <a:spLocks noChangeAspect="1"/>
          </p:cNvSpPr>
          <p:nvPr/>
        </p:nvSpPr>
        <p:spPr>
          <a:xfrm rot="9098299">
            <a:off x="863423" y="2881651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chemeClr val="tx1">
                  <a:lumMod val="50000"/>
                  <a:lumOff val="50000"/>
                  <a:shade val="30000"/>
                  <a:satMod val="115000"/>
                </a:schemeClr>
              </a:gs>
              <a:gs pos="50000">
                <a:schemeClr val="tx1">
                  <a:lumMod val="50000"/>
                  <a:lumOff val="50000"/>
                  <a:shade val="67500"/>
                  <a:satMod val="115000"/>
                </a:schemeClr>
              </a:gs>
              <a:gs pos="100000">
                <a:schemeClr val="tx1">
                  <a:lumMod val="50000"/>
                  <a:lumOff val="50000"/>
                  <a:shade val="100000"/>
                  <a:satMod val="115000"/>
                </a:schemeClr>
              </a:gs>
            </a:gsLst>
            <a:lin ang="108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3" name="Shape 272">
            <a:extLst>
              <a:ext uri="{FF2B5EF4-FFF2-40B4-BE49-F238E27FC236}">
                <a16:creationId xmlns:a16="http://schemas.microsoft.com/office/drawing/2014/main" id="{1F3A9322-5F58-41A7-B234-5408EFD7C002}"/>
              </a:ext>
            </a:extLst>
          </p:cNvPr>
          <p:cNvSpPr>
            <a:spLocks noChangeAspect="1"/>
          </p:cNvSpPr>
          <p:nvPr/>
        </p:nvSpPr>
        <p:spPr>
          <a:xfrm rot="11863887">
            <a:off x="372272" y="4480241"/>
            <a:ext cx="723925" cy="83591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F8A01">
                  <a:shade val="30000"/>
                  <a:satMod val="115000"/>
                </a:srgbClr>
              </a:gs>
              <a:gs pos="50000">
                <a:srgbClr val="FF8A01">
                  <a:shade val="67500"/>
                  <a:satMod val="115000"/>
                </a:srgbClr>
              </a:gs>
              <a:gs pos="100000">
                <a:srgbClr val="FF8A01">
                  <a:shade val="100000"/>
                  <a:satMod val="115000"/>
                </a:srgbClr>
              </a:gs>
            </a:gsLst>
            <a:lin ang="54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46" name="Shape 272">
            <a:extLst>
              <a:ext uri="{FF2B5EF4-FFF2-40B4-BE49-F238E27FC236}">
                <a16:creationId xmlns:a16="http://schemas.microsoft.com/office/drawing/2014/main" id="{02E08B74-079B-449B-8D46-907AC6344C6A}"/>
              </a:ext>
            </a:extLst>
          </p:cNvPr>
          <p:cNvSpPr>
            <a:spLocks noChangeAspect="1"/>
          </p:cNvSpPr>
          <p:nvPr/>
        </p:nvSpPr>
        <p:spPr>
          <a:xfrm rot="9342083">
            <a:off x="3431296" y="-40526"/>
            <a:ext cx="1318728" cy="1522735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DA2128">
                  <a:shade val="30000"/>
                  <a:satMod val="115000"/>
                </a:srgbClr>
              </a:gs>
              <a:gs pos="50000">
                <a:srgbClr val="DA2128">
                  <a:shade val="67500"/>
                  <a:satMod val="115000"/>
                </a:srgbClr>
              </a:gs>
              <a:gs pos="100000">
                <a:srgbClr val="DA2128">
                  <a:shade val="100000"/>
                  <a:satMod val="115000"/>
                </a:srgbClr>
              </a:gs>
            </a:gsLst>
            <a:lin ang="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0" name="Shape 272">
            <a:extLst>
              <a:ext uri="{FF2B5EF4-FFF2-40B4-BE49-F238E27FC236}">
                <a16:creationId xmlns:a16="http://schemas.microsoft.com/office/drawing/2014/main" id="{877D7794-4F20-2F42-AE84-955E65944A2C}"/>
              </a:ext>
            </a:extLst>
          </p:cNvPr>
          <p:cNvSpPr>
            <a:spLocks noChangeAspect="1"/>
          </p:cNvSpPr>
          <p:nvPr/>
        </p:nvSpPr>
        <p:spPr>
          <a:xfrm rot="9098299">
            <a:off x="2393397" y="1574880"/>
            <a:ext cx="1174706" cy="1356433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gradFill flip="none" rotWithShape="1">
            <a:gsLst>
              <a:gs pos="0">
                <a:srgbClr val="FAA81F">
                  <a:shade val="30000"/>
                  <a:satMod val="115000"/>
                </a:srgbClr>
              </a:gs>
              <a:gs pos="50000">
                <a:srgbClr val="FAA81F">
                  <a:shade val="67500"/>
                  <a:satMod val="115000"/>
                </a:srgbClr>
              </a:gs>
              <a:gs pos="100000">
                <a:srgbClr val="FAA81F">
                  <a:shade val="100000"/>
                  <a:satMod val="115000"/>
                </a:srgbClr>
              </a:gs>
            </a:gsLst>
            <a:lin ang="2700000" scaled="1"/>
            <a:tileRect/>
          </a:gra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35" name="AIDA Title">
            <a:extLst>
              <a:ext uri="{FF2B5EF4-FFF2-40B4-BE49-F238E27FC236}">
                <a16:creationId xmlns:a16="http://schemas.microsoft.com/office/drawing/2014/main" id="{C5094B8F-1CB3-644A-AD1F-607F9616A0C8}"/>
              </a:ext>
            </a:extLst>
          </p:cNvPr>
          <p:cNvSpPr txBox="1">
            <a:spLocks/>
          </p:cNvSpPr>
          <p:nvPr/>
        </p:nvSpPr>
        <p:spPr bwMode="auto">
          <a:xfrm>
            <a:off x="5481303" y="1106027"/>
            <a:ext cx="5490873" cy="13468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175" cap="flat" cmpd="sng">
                <a:solidFill>
                  <a:srgbClr val="000000"/>
                </a:solidFill>
                <a:prstDash val="solid"/>
                <a:miter lim="400000"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lIns="19050" tIns="19050" rIns="19050" bIns="19050" anchor="t"/>
          <a:lstStyle/>
          <a:p>
            <a:pPr eaLnBrk="1">
              <a:lnSpc>
                <a:spcPct val="120000"/>
              </a:lnSpc>
              <a:defRPr/>
            </a:pPr>
            <a:r>
              <a:rPr lang="en-US" altLang="x-none" sz="3600" dirty="0">
                <a:solidFill>
                  <a:srgbClr val="000000"/>
                </a:solidFill>
                <a:latin typeface="Myriad Pro"/>
                <a:ea typeface="Open Sans"/>
                <a:cs typeface="Arial"/>
                <a:sym typeface="Poppins Medium" charset="0"/>
              </a:rPr>
              <a:t>MYKOLAS ROMERIS UNIVERSIT​Y</a:t>
            </a:r>
            <a:endParaRPr lang="x-none" altLang="x-none" sz="3600" dirty="0">
              <a:solidFill>
                <a:srgbClr val="000000"/>
              </a:solidFill>
              <a:latin typeface="Myriad Pro"/>
              <a:ea typeface="Open Sans"/>
              <a:cs typeface="Arial"/>
              <a:sym typeface="Poppins Medium" charset="0"/>
            </a:endParaRPr>
          </a:p>
        </p:txBody>
      </p:sp>
      <p:pic>
        <p:nvPicPr>
          <p:cNvPr id="4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C7D32C0C-9C98-4117-8625-32975E6318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8795" y="5222298"/>
            <a:ext cx="1930978" cy="127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5972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21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900"/>
                                        <p:tgtEl>
                                          <p:spTgt spid="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1" presetClass="entr" presetSubtype="0" fill="hold" grpId="0" nodeType="with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3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9" grpId="0" animBg="1"/>
      <p:bldP spid="31" grpId="0" animBg="1"/>
      <p:bldP spid="32" grpId="0" animBg="1"/>
      <p:bldP spid="34" grpId="0" animBg="1"/>
      <p:bldP spid="39" grpId="0" animBg="1"/>
      <p:bldP spid="40" grpId="0" animBg="1"/>
      <p:bldP spid="43" grpId="0" animBg="1"/>
      <p:bldP spid="46" grpId="0" animBg="1"/>
      <p:bldP spid="30" grpId="0" animBg="1"/>
      <p:bldP spid="35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27767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COURSE UNITS</a:t>
            </a:r>
            <a:endParaRPr lang="en-US" sz="2000" b="1" dirty="0">
              <a:solidFill>
                <a:srgbClr val="000000"/>
              </a:solidFill>
              <a:latin typeface="Myriad Pro"/>
              <a:ea typeface="+mn-lt"/>
              <a:cs typeface="Segoe UI Semibold"/>
            </a:endParaRPr>
          </a:p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20</a:t>
            </a:r>
            <a:r>
              <a:rPr lang="lt-LT" sz="2000" b="1" dirty="0">
                <a:latin typeface="Myriad Pro"/>
                <a:ea typeface="+mn-lt"/>
                <a:cs typeface="Segoe UI Semibold"/>
              </a:rPr>
              <a:t>20</a:t>
            </a:r>
            <a:r>
              <a:rPr lang="sk-SK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en-US" sz="2000" b="1" dirty="0">
                <a:latin typeface="Myriad Pro"/>
                <a:ea typeface="+mn-lt"/>
                <a:cs typeface="Segoe UI Semibold"/>
              </a:rPr>
              <a:t>–</a:t>
            </a:r>
            <a:r>
              <a:rPr lang="sk-SK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en-US" sz="2000" b="1" dirty="0">
                <a:latin typeface="Myriad Pro"/>
                <a:ea typeface="+mn-lt"/>
                <a:cs typeface="Segoe UI Semibold"/>
              </a:rPr>
              <a:t>20</a:t>
            </a:r>
            <a:r>
              <a:rPr lang="lt-LT" sz="2000" b="1" dirty="0">
                <a:latin typeface="Myriad Pro"/>
                <a:ea typeface="+mn-lt"/>
                <a:cs typeface="Segoe UI Semibold"/>
              </a:rPr>
              <a:t>21</a:t>
            </a:r>
            <a:endParaRPr lang="en-US" sz="2000" b="1" dirty="0">
              <a:latin typeface="Myriad Pro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919026" y="5624055"/>
            <a:ext cx="8553447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Arial"/>
                <a:cs typeface="Arial"/>
              </a:rPr>
              <a:t>96%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of students who responded are </a:t>
            </a:r>
            <a:r>
              <a:rPr lang="en-US" sz="1600" b="1" dirty="0">
                <a:solidFill>
                  <a:srgbClr val="CF324F"/>
                </a:solidFill>
                <a:latin typeface="Arial"/>
                <a:cs typeface="Arial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Arial"/>
                <a:cs typeface="Arial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with quality of the course units of the master’s degree study </a:t>
            </a:r>
            <a:r>
              <a:rPr lang="en-US" sz="1600" dirty="0" err="1">
                <a:solidFill>
                  <a:srgbClr val="CF324F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F324F"/>
                </a:solidFill>
                <a:latin typeface="Arial"/>
                <a:cs typeface="Arial"/>
              </a:rPr>
              <a:t>Environmental Law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.</a:t>
            </a: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17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C27A7B5E-9BAF-9A43-A290-09D36F97C1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2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6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41357932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7" name="Rectangle 26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646331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THE CONTENT (TOPICS) OF THE COURSE UNITS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8" name="Rectangle: Rounded Corners 38">
            <a:extLst>
              <a:ext uri="{FF2B5EF4-FFF2-40B4-BE49-F238E27FC236}">
                <a16:creationId xmlns:a16="http://schemas.microsoft.com/office/drawing/2014/main" id="{07F1717D-3EFB-4567-AD12-CB8BFF9C9110}"/>
              </a:ext>
            </a:extLst>
          </p:cNvPr>
          <p:cNvSpPr/>
          <p:nvPr/>
        </p:nvSpPr>
        <p:spPr>
          <a:xfrm>
            <a:off x="5258293" y="166301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29" name="Graf 5">
            <a:extLst>
              <a:ext uri="{FF2B5EF4-FFF2-40B4-BE49-F238E27FC236}">
                <a16:creationId xmlns:a16="http://schemas.microsoft.com/office/drawing/2014/main" id="{A39FD9F2-9A2A-4E67-924F-82D8B60E8FC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4802479"/>
              </p:ext>
            </p:extLst>
          </p:nvPr>
        </p:nvGraphicFramePr>
        <p:xfrm>
          <a:off x="5450227" y="2376412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sp>
        <p:nvSpPr>
          <p:cNvPr id="30" name="Rectangle 29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 TEACHING THE COURSE UNITS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  <p:pic>
        <p:nvPicPr>
          <p:cNvPr id="2" name="Picture 4" descr="Logo, company name&#10;&#10;Description automatically generated">
            <a:extLst>
              <a:ext uri="{FF2B5EF4-FFF2-40B4-BE49-F238E27FC236}">
                <a16:creationId xmlns:a16="http://schemas.microsoft.com/office/drawing/2014/main" id="{B9B3BFF9-DE3C-4775-AE02-FDF7AC21371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88681" y="364548"/>
            <a:ext cx="1930978" cy="1271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1922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26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40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6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45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50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26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5500"/>
                            </p:stCondLst>
                            <p:childTnLst>
                              <p:par>
                                <p:cTn id="7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6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6000"/>
                            </p:stCondLst>
                            <p:childTnLst>
                              <p:par>
                                <p:cTn id="8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26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6500"/>
                            </p:stCondLst>
                            <p:childTnLst>
                              <p:par>
                                <p:cTn id="8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26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7000"/>
                            </p:stCondLst>
                            <p:childTnLst>
                              <p:par>
                                <p:cTn id="9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2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750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80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>
                            <p:stCondLst>
                              <p:cond delay="8500"/>
                            </p:stCondLst>
                            <p:childTnLst>
                              <p:par>
                                <p:cTn id="10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9000"/>
                            </p:stCondLst>
                            <p:childTnLst>
                              <p:par>
                                <p:cTn id="1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2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9500"/>
                            </p:stCondLst>
                            <p:childTnLst>
                              <p:par>
                                <p:cTn id="1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2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1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25" grpId="0" animBg="1"/>
      <p:bldGraphic spid="26" grpId="0" uiExpand="1">
        <p:bldSub>
          <a:bldChart bld="category"/>
        </p:bldSub>
      </p:bldGraphic>
      <p:bldP spid="27" grpId="0"/>
      <p:bldP spid="28" grpId="0" animBg="1"/>
      <p:bldGraphic spid="29" grpId="0" uiExpand="1">
        <p:bldSub>
          <a:bldChart bld="category"/>
        </p:bldSub>
      </p:bldGraphic>
      <p:bldP spid="3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Obdĺžnik 120"/>
          <p:cNvSpPr/>
          <p:nvPr/>
        </p:nvSpPr>
        <p:spPr>
          <a:xfrm>
            <a:off x="727384" y="502291"/>
            <a:ext cx="8607818" cy="707886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just"/>
            <a:r>
              <a:rPr lang="en-US" sz="2000" b="1" dirty="0">
                <a:latin typeface="Myriad Pro"/>
                <a:ea typeface="+mn-lt"/>
                <a:cs typeface="Segoe UI Semibold"/>
              </a:rPr>
              <a:t>GENERAL EVALUATION OF QUALITY OF THE STUDY PROGRAMME</a:t>
            </a:r>
            <a:endParaRPr lang="en-US" sz="2000" b="1" dirty="0">
              <a:solidFill>
                <a:srgbClr val="0070C0"/>
              </a:solidFill>
              <a:latin typeface="Myriad Pro" panose="020B0503030403020204" pitchFamily="34" charset="0"/>
              <a:ea typeface="+mn-lt"/>
              <a:cs typeface="Segoe UI Semibold"/>
            </a:endParaRPr>
          </a:p>
          <a:p>
            <a:pPr algn="just">
              <a:lnSpc>
                <a:spcPct val="100000"/>
              </a:lnSpc>
            </a:pPr>
            <a:r>
              <a:rPr lang="en-US" sz="2000" b="1" dirty="0">
                <a:latin typeface="Myriad Pro"/>
                <a:ea typeface="+mn-lt"/>
                <a:cs typeface="Segoe UI Semibold"/>
              </a:rPr>
              <a:t>20</a:t>
            </a:r>
            <a:r>
              <a:rPr lang="lt-LT" sz="2000" b="1" dirty="0">
                <a:latin typeface="Myriad Pro"/>
                <a:ea typeface="+mn-lt"/>
                <a:cs typeface="Segoe UI Semibold"/>
              </a:rPr>
              <a:t>20</a:t>
            </a:r>
            <a:r>
              <a:rPr lang="sk-SK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en-US" sz="2000" b="1" dirty="0">
                <a:latin typeface="Myriad Pro"/>
                <a:ea typeface="+mn-lt"/>
                <a:cs typeface="Segoe UI Semibold"/>
              </a:rPr>
              <a:t>–</a:t>
            </a:r>
            <a:r>
              <a:rPr lang="sk-SK" sz="2000" b="1" dirty="0">
                <a:latin typeface="Myriad Pro" panose="020B0503030403020204" pitchFamily="34" charset="0"/>
                <a:ea typeface="+mn-lt"/>
                <a:cs typeface="Segoe UI Semibold"/>
              </a:rPr>
              <a:t> </a:t>
            </a:r>
            <a:r>
              <a:rPr lang="en-US" sz="2000" b="1" dirty="0">
                <a:latin typeface="Myriad Pro"/>
                <a:ea typeface="+mn-lt"/>
                <a:cs typeface="Segoe UI Semibold"/>
              </a:rPr>
              <a:t>20</a:t>
            </a:r>
            <a:r>
              <a:rPr lang="lt-LT" sz="2000" b="1" dirty="0">
                <a:latin typeface="Myriad Pro"/>
                <a:ea typeface="+mn-lt"/>
                <a:cs typeface="Segoe UI Semibold"/>
              </a:rPr>
              <a:t>21</a:t>
            </a:r>
            <a:endParaRPr lang="en-US" sz="2000" b="1" dirty="0">
              <a:latin typeface="Myriad Pro" panose="020B0503030403020204" pitchFamily="34" charset="0"/>
              <a:cs typeface="Segoe UI Semibold"/>
            </a:endParaRPr>
          </a:p>
        </p:txBody>
      </p:sp>
      <p:sp>
        <p:nvSpPr>
          <p:cNvPr id="120" name="Shape 272">
            <a:extLst>
              <a:ext uri="{FF2B5EF4-FFF2-40B4-BE49-F238E27FC236}">
                <a16:creationId xmlns:a16="http://schemas.microsoft.com/office/drawing/2014/main" id="{2C7B76ED-8B61-4EE4-A925-E3646B0E4900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302110" y="524099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23" name="Shape 272">
            <a:extLst>
              <a:ext uri="{FF2B5EF4-FFF2-40B4-BE49-F238E27FC236}">
                <a16:creationId xmlns:a16="http://schemas.microsoft.com/office/drawing/2014/main" id="{BD502780-2AA6-4E7A-BAD8-F3236B958879}"/>
              </a:ext>
            </a:extLst>
          </p:cNvPr>
          <p:cNvSpPr>
            <a:spLocks noChangeAspect="1"/>
          </p:cNvSpPr>
          <p:nvPr/>
        </p:nvSpPr>
        <p:spPr>
          <a:xfrm rot="10800000" flipH="1">
            <a:off x="663297" y="145857"/>
            <a:ext cx="306242" cy="35361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sp>
        <p:nvSpPr>
          <p:cNvPr id="108" name="Graphic 11">
            <a:extLst>
              <a:ext uri="{FF2B5EF4-FFF2-40B4-BE49-F238E27FC236}">
                <a16:creationId xmlns:a16="http://schemas.microsoft.com/office/drawing/2014/main" id="{82847193-0020-41F5-BB46-AE883902B5AD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010077" y="3012529"/>
            <a:ext cx="443575" cy="497562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09" name="Graphic 11">
            <a:extLst>
              <a:ext uri="{FF2B5EF4-FFF2-40B4-BE49-F238E27FC236}">
                <a16:creationId xmlns:a16="http://schemas.microsoft.com/office/drawing/2014/main" id="{419B7E43-8651-4CD4-9E42-4DDDF62BAE39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675545" y="2298212"/>
            <a:ext cx="625028" cy="701099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DA2128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0" name="Graphic 11">
            <a:extLst>
              <a:ext uri="{FF2B5EF4-FFF2-40B4-BE49-F238E27FC236}">
                <a16:creationId xmlns:a16="http://schemas.microsoft.com/office/drawing/2014/main" id="{6CE356AA-5CD3-4471-B5B0-6C80E9F04FCE}"/>
              </a:ext>
            </a:extLst>
          </p:cNvPr>
          <p:cNvSpPr>
            <a:spLocks noChangeAspect="1"/>
          </p:cNvSpPr>
          <p:nvPr/>
        </p:nvSpPr>
        <p:spPr>
          <a:xfrm rot="10800000" flipH="1" flipV="1">
            <a:off x="10519514" y="4599658"/>
            <a:ext cx="672428" cy="754267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rgbClr val="FAA61A">
              <a:alpha val="70000"/>
            </a:srgb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1" name="Graphic 11">
            <a:extLst>
              <a:ext uri="{FF2B5EF4-FFF2-40B4-BE49-F238E27FC236}">
                <a16:creationId xmlns:a16="http://schemas.microsoft.com/office/drawing/2014/main" id="{73D981E9-7B38-40B4-8073-041B0EB8EA3D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10760605" y="3429917"/>
            <a:ext cx="625028" cy="701098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2" name="Graphic 11">
            <a:extLst>
              <a:ext uri="{FF2B5EF4-FFF2-40B4-BE49-F238E27FC236}">
                <a16:creationId xmlns:a16="http://schemas.microsoft.com/office/drawing/2014/main" id="{6B491E21-09C0-4A4D-8695-D10F8846A049}"/>
              </a:ext>
            </a:extLst>
          </p:cNvPr>
          <p:cNvSpPr>
            <a:spLocks noChangeAspect="1"/>
          </p:cNvSpPr>
          <p:nvPr/>
        </p:nvSpPr>
        <p:spPr>
          <a:xfrm flipH="1" flipV="1">
            <a:off x="10231865" y="4135190"/>
            <a:ext cx="331072" cy="371366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solidFill>
            <a:schemeClr val="bg2">
              <a:lumMod val="75000"/>
              <a:alpha val="70000"/>
            </a:schemeClr>
          </a:solidFill>
          <a:ln w="50800" cap="flat">
            <a:noFill/>
            <a:prstDash val="solid"/>
            <a:miter/>
          </a:ln>
        </p:spPr>
        <p:txBody>
          <a:bodyPr vert="vert270" lIns="0" tIns="0" rIns="91440" bIns="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pic>
        <p:nvPicPr>
          <p:cNvPr id="96" name="Picture 95" descr="Logo, company name&#10;&#10;Description automatically generated">
            <a:extLst>
              <a:ext uri="{FF2B5EF4-FFF2-40B4-BE49-F238E27FC236}">
                <a16:creationId xmlns:a16="http://schemas.microsoft.com/office/drawing/2014/main" id="{07656A12-7CFA-D14C-8DBB-2BF206B98D7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1864" y="499475"/>
            <a:ext cx="1500175" cy="9273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3F13E9BB-648B-6545-8AA2-000BDC31CB97}"/>
              </a:ext>
            </a:extLst>
          </p:cNvPr>
          <p:cNvSpPr txBox="1"/>
          <p:nvPr/>
        </p:nvSpPr>
        <p:spPr>
          <a:xfrm>
            <a:off x="1032898" y="5624055"/>
            <a:ext cx="9689671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600" b="1" dirty="0">
                <a:solidFill>
                  <a:srgbClr val="CF324F"/>
                </a:solidFill>
                <a:latin typeface="Myriad Pro"/>
              </a:rPr>
              <a:t>83%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of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students who responded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are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highly satisfied 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or </a:t>
            </a:r>
            <a:r>
              <a:rPr lang="en-US" sz="1600" b="1" dirty="0">
                <a:solidFill>
                  <a:srgbClr val="CF324F"/>
                </a:solidFill>
                <a:latin typeface="Myriad Pro"/>
              </a:rPr>
              <a:t>satisfied</a:t>
            </a:r>
            <a:r>
              <a:rPr lang="en-US" sz="1600" dirty="0">
                <a:solidFill>
                  <a:srgbClr val="CF324F"/>
                </a:solidFill>
                <a:latin typeface="Myriad Pro"/>
              </a:rPr>
              <a:t> with quality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of the master’s degree study </a:t>
            </a:r>
            <a:r>
              <a:rPr lang="en-US" sz="1600" dirty="0" err="1">
                <a:solidFill>
                  <a:srgbClr val="CF324F"/>
                </a:solidFill>
                <a:latin typeface="Arial"/>
                <a:cs typeface="Arial"/>
              </a:rPr>
              <a:t>programme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 </a:t>
            </a:r>
            <a:r>
              <a:rPr lang="en-US" sz="1600" i="1" dirty="0">
                <a:solidFill>
                  <a:srgbClr val="CF324F"/>
                </a:solidFill>
                <a:latin typeface="Arial"/>
                <a:cs typeface="Arial"/>
              </a:rPr>
              <a:t>Environmental Law 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of the study field </a:t>
            </a:r>
            <a:r>
              <a:rPr lang="en-US" sz="1600" i="1" dirty="0">
                <a:solidFill>
                  <a:srgbClr val="CF324F"/>
                </a:solidFill>
                <a:latin typeface="Arial"/>
                <a:cs typeface="Arial"/>
              </a:rPr>
              <a:t>Law</a:t>
            </a:r>
            <a:r>
              <a:rPr lang="en-US" sz="1600" dirty="0">
                <a:solidFill>
                  <a:srgbClr val="CF324F"/>
                </a:solidFill>
                <a:latin typeface="Arial"/>
                <a:cs typeface="Arial"/>
              </a:rPr>
              <a:t>.</a:t>
            </a:r>
          </a:p>
          <a:p>
            <a:endParaRPr lang="en-US" sz="1600" dirty="0">
              <a:solidFill>
                <a:srgbClr val="CF324F"/>
              </a:solidFill>
              <a:latin typeface="Arial"/>
              <a:cs typeface="Arial"/>
            </a:endParaRPr>
          </a:p>
        </p:txBody>
      </p:sp>
      <p:sp>
        <p:nvSpPr>
          <p:cNvPr id="21" name="Graphic 11">
            <a:extLst>
              <a:ext uri="{FF2B5EF4-FFF2-40B4-BE49-F238E27FC236}">
                <a16:creationId xmlns:a16="http://schemas.microsoft.com/office/drawing/2014/main" id="{976EEB43-42AB-AC4E-BA79-C618043ACB1F}"/>
              </a:ext>
            </a:extLst>
          </p:cNvPr>
          <p:cNvSpPr>
            <a:spLocks noChangeAspect="1"/>
          </p:cNvSpPr>
          <p:nvPr/>
        </p:nvSpPr>
        <p:spPr>
          <a:xfrm rot="16200000" flipH="1" flipV="1">
            <a:off x="339972" y="5534081"/>
            <a:ext cx="453774" cy="509001"/>
          </a:xfrm>
          <a:custGeom>
            <a:avLst/>
            <a:gdLst>
              <a:gd name="connsiteX0" fmla="*/ 1574654 w 3529283"/>
              <a:gd name="connsiteY0" fmla="*/ 50922 h 3958824"/>
              <a:gd name="connsiteX1" fmla="*/ 1954633 w 3529283"/>
              <a:gd name="connsiteY1" fmla="*/ 50922 h 3958824"/>
              <a:gd name="connsiteX2" fmla="*/ 3339294 w 3529283"/>
              <a:gd name="connsiteY2" fmla="*/ 850586 h 3958824"/>
              <a:gd name="connsiteX3" fmla="*/ 3529283 w 3529283"/>
              <a:gd name="connsiteY3" fmla="*/ 1179750 h 3958824"/>
              <a:gd name="connsiteX4" fmla="*/ 3529283 w 3529283"/>
              <a:gd name="connsiteY4" fmla="*/ 2779077 h 3958824"/>
              <a:gd name="connsiteX5" fmla="*/ 3339294 w 3529283"/>
              <a:gd name="connsiteY5" fmla="*/ 3108241 h 3958824"/>
              <a:gd name="connsiteX6" fmla="*/ 1954633 w 3529283"/>
              <a:gd name="connsiteY6" fmla="*/ 3907905 h 3958824"/>
              <a:gd name="connsiteX7" fmla="*/ 1574654 w 3529283"/>
              <a:gd name="connsiteY7" fmla="*/ 3907905 h 3958824"/>
              <a:gd name="connsiteX8" fmla="*/ 189990 w 3529283"/>
              <a:gd name="connsiteY8" fmla="*/ 3108241 h 3958824"/>
              <a:gd name="connsiteX9" fmla="*/ 0 w 3529283"/>
              <a:gd name="connsiteY9" fmla="*/ 2779077 h 3958824"/>
              <a:gd name="connsiteX10" fmla="*/ 0 w 3529283"/>
              <a:gd name="connsiteY10" fmla="*/ 1179750 h 3958824"/>
              <a:gd name="connsiteX11" fmla="*/ 189989 w 3529283"/>
              <a:gd name="connsiteY11" fmla="*/ 850586 h 3958824"/>
              <a:gd name="connsiteX12" fmla="*/ 1574654 w 3529283"/>
              <a:gd name="connsiteY12" fmla="*/ 50922 h 39588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529283" h="3958824">
                <a:moveTo>
                  <a:pt x="1574654" y="50922"/>
                </a:moveTo>
                <a:cubicBezTo>
                  <a:pt x="1692220" y="-16974"/>
                  <a:pt x="1837068" y="-16974"/>
                  <a:pt x="1954633" y="50922"/>
                </a:cubicBezTo>
                <a:lnTo>
                  <a:pt x="3339294" y="850586"/>
                </a:lnTo>
                <a:cubicBezTo>
                  <a:pt x="3456859" y="918481"/>
                  <a:pt x="3529283" y="1043954"/>
                  <a:pt x="3529283" y="1179750"/>
                </a:cubicBezTo>
                <a:lnTo>
                  <a:pt x="3529283" y="2779077"/>
                </a:lnTo>
                <a:cubicBezTo>
                  <a:pt x="3529283" y="2914872"/>
                  <a:pt x="3456859" y="3040349"/>
                  <a:pt x="3339294" y="3108241"/>
                </a:cubicBezTo>
                <a:lnTo>
                  <a:pt x="1954633" y="3907905"/>
                </a:lnTo>
                <a:cubicBezTo>
                  <a:pt x="1837068" y="3975798"/>
                  <a:pt x="1692220" y="3975798"/>
                  <a:pt x="1574654" y="3907905"/>
                </a:cubicBezTo>
                <a:lnTo>
                  <a:pt x="189990" y="3108241"/>
                </a:lnTo>
                <a:cubicBezTo>
                  <a:pt x="72424" y="3040349"/>
                  <a:pt x="0" y="2914872"/>
                  <a:pt x="0" y="2779077"/>
                </a:cubicBezTo>
                <a:lnTo>
                  <a:pt x="0" y="1179750"/>
                </a:lnTo>
                <a:cubicBezTo>
                  <a:pt x="0" y="1043954"/>
                  <a:pt x="72423" y="918481"/>
                  <a:pt x="189989" y="850586"/>
                </a:cubicBezTo>
                <a:lnTo>
                  <a:pt x="1574654" y="50922"/>
                </a:lnTo>
                <a:close/>
              </a:path>
            </a:pathLst>
          </a:custGeom>
          <a:noFill/>
          <a:ln w="38100" cap="flat">
            <a:solidFill>
              <a:srgbClr val="F26522">
                <a:alpha val="70000"/>
              </a:srgbClr>
            </a:solidFill>
            <a:prstDash val="solid"/>
            <a:miter/>
          </a:ln>
        </p:spPr>
        <p:txBody>
          <a:bodyPr vert="vert270" lIns="0" tIns="365760" rIns="0" bIns="365760" rtlCol="0" anchor="ctr"/>
          <a:lstStyle/>
          <a:p>
            <a:pPr marL="0" marR="0" lvl="0" indent="0" algn="ctr" defTabSz="914400" rtl="0" eaLnBrk="1" fontAlgn="auto" latinLnBrk="0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9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22" name="Shape 272">
            <a:extLst>
              <a:ext uri="{FF2B5EF4-FFF2-40B4-BE49-F238E27FC236}">
                <a16:creationId xmlns:a16="http://schemas.microsoft.com/office/drawing/2014/main" id="{69E4C519-AE71-354A-8120-3BB62F0EA527}"/>
              </a:ext>
            </a:extLst>
          </p:cNvPr>
          <p:cNvSpPr>
            <a:spLocks noChangeAspect="1"/>
          </p:cNvSpPr>
          <p:nvPr/>
        </p:nvSpPr>
        <p:spPr>
          <a:xfrm rot="9206361" flipH="1">
            <a:off x="455692" y="5660216"/>
            <a:ext cx="222334" cy="256729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0"/>
                </a:moveTo>
                <a:lnTo>
                  <a:pt x="21600" y="5400"/>
                </a:lnTo>
                <a:lnTo>
                  <a:pt x="21600" y="16200"/>
                </a:lnTo>
                <a:lnTo>
                  <a:pt x="10800" y="21600"/>
                </a:lnTo>
                <a:lnTo>
                  <a:pt x="0" y="16200"/>
                </a:lnTo>
                <a:lnTo>
                  <a:pt x="0" y="5400"/>
                </a:lnTo>
                <a:close/>
              </a:path>
            </a:pathLst>
          </a:custGeom>
          <a:solidFill>
            <a:srgbClr val="CE194F"/>
          </a:solidFill>
          <a:ln w="12700">
            <a:miter lim="400000"/>
          </a:ln>
        </p:spPr>
        <p:txBody>
          <a:bodyPr lIns="35719" tIns="35719" rIns="35719" bIns="35719" anchor="ctr"/>
          <a:lstStyle/>
          <a:p>
            <a:pPr>
              <a:defRPr sz="3200">
                <a:latin typeface="Helvetica Light"/>
                <a:ea typeface="Helvetica Light"/>
                <a:cs typeface="Helvetica Light"/>
                <a:sym typeface="Helvetica Light"/>
              </a:defRPr>
            </a:pPr>
            <a:endParaRPr sz="1600"/>
          </a:p>
        </p:txBody>
      </p:sp>
      <p:pic>
        <p:nvPicPr>
          <p:cNvPr id="2" name="Picture 3" descr="Logo, company name&#10;&#10;Description automatically generated">
            <a:extLst>
              <a:ext uri="{FF2B5EF4-FFF2-40B4-BE49-F238E27FC236}">
                <a16:creationId xmlns:a16="http://schemas.microsoft.com/office/drawing/2014/main" id="{03724B02-9DF0-43B8-9B0C-5995F32FFF8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60985" y="435552"/>
            <a:ext cx="1933575" cy="1276350"/>
          </a:xfrm>
          <a:prstGeom prst="rect">
            <a:avLst/>
          </a:prstGeom>
        </p:spPr>
      </p:pic>
      <p:sp>
        <p:nvSpPr>
          <p:cNvPr id="15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1074232" y="1664636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sp>
        <p:nvSpPr>
          <p:cNvPr id="16" name="Rectangle: Rounded Corners 38">
            <a:extLst>
              <a:ext uri="{FF2B5EF4-FFF2-40B4-BE49-F238E27FC236}">
                <a16:creationId xmlns:a16="http://schemas.microsoft.com/office/drawing/2014/main" id="{1A37AE2A-9E09-4DA7-B8E6-2E72D5A7364D}"/>
              </a:ext>
            </a:extLst>
          </p:cNvPr>
          <p:cNvSpPr/>
          <p:nvPr/>
        </p:nvSpPr>
        <p:spPr>
          <a:xfrm>
            <a:off x="5238344" y="1622497"/>
            <a:ext cx="4096858" cy="3690909"/>
          </a:xfrm>
          <a:prstGeom prst="roundRect">
            <a:avLst>
              <a:gd name="adj" fmla="val 4167"/>
            </a:avLst>
          </a:prstGeom>
          <a:solidFill>
            <a:schemeClr val="accent3">
              <a:lumMod val="20000"/>
              <a:lumOff val="80000"/>
              <a:alpha val="6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latin typeface="Nexa Bold" panose="02000000000000000000" pitchFamily="50" charset="0"/>
            </a:endParaRPr>
          </a:p>
        </p:txBody>
      </p:sp>
      <p:graphicFrame>
        <p:nvGraphicFramePr>
          <p:cNvPr id="17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4933877"/>
              </p:ext>
            </p:extLst>
          </p:nvPr>
        </p:nvGraphicFramePr>
        <p:xfrm>
          <a:off x="1266166" y="2378031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19" name="Graf 5">
            <a:extLst>
              <a:ext uri="{FF2B5EF4-FFF2-40B4-BE49-F238E27FC236}">
                <a16:creationId xmlns:a16="http://schemas.microsoft.com/office/drawing/2014/main" id="{559D1E29-CEEA-4A89-AA94-CDE01450C0D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3492573"/>
              </p:ext>
            </p:extLst>
          </p:nvPr>
        </p:nvGraphicFramePr>
        <p:xfrm>
          <a:off x="5430279" y="2398776"/>
          <a:ext cx="3712988" cy="2763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20" name="Rectangle 19">
            <a:extLst>
              <a:ext uri="{FF2B5EF4-FFF2-40B4-BE49-F238E27FC236}">
                <a16:creationId xmlns:a16="http://schemas.microsoft.com/office/drawing/2014/main" id="{B074EF2B-7A2B-4116-8F1B-346CE94DB4B4}"/>
              </a:ext>
            </a:extLst>
          </p:cNvPr>
          <p:cNvSpPr/>
          <p:nvPr/>
        </p:nvSpPr>
        <p:spPr>
          <a:xfrm>
            <a:off x="1516306" y="1731700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US" sz="1200" b="1" dirty="0">
                <a:latin typeface="Myriad Pro"/>
                <a:cs typeface="Segoe UI Semibold"/>
              </a:rPr>
              <a:t>SATISFACTION WITH THE QUALITY OF</a:t>
            </a:r>
            <a:r>
              <a:rPr lang="lt-LT" sz="1200" b="1" dirty="0">
                <a:latin typeface="Myriad Pro"/>
                <a:cs typeface="Segoe UI Semibold"/>
              </a:rPr>
              <a:t> THE</a:t>
            </a:r>
            <a:r>
              <a:rPr lang="en-US" sz="1200" b="1" dirty="0">
                <a:latin typeface="Myriad Pro"/>
                <a:cs typeface="Segoe UI Semibold"/>
              </a:rPr>
              <a:t> </a:t>
            </a:r>
            <a:r>
              <a:rPr lang="lt-LT" sz="1200" b="1" dirty="0">
                <a:latin typeface="Myriad Pro"/>
                <a:cs typeface="Segoe UI Semibold"/>
              </a:rPr>
              <a:t>STUDY PROGRAMME</a:t>
            </a:r>
            <a:endParaRPr lang="en-US" sz="1200" b="1" dirty="0">
              <a:latin typeface="Myriad Pro"/>
              <a:cs typeface="Segoe UI Semibold" panose="020B0702040204020203" pitchFamily="34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60BE628E-004D-49C5-BA7C-B65D4F90245B}"/>
              </a:ext>
            </a:extLst>
          </p:cNvPr>
          <p:cNvSpPr/>
          <p:nvPr/>
        </p:nvSpPr>
        <p:spPr>
          <a:xfrm>
            <a:off x="5700367" y="1730081"/>
            <a:ext cx="3212709" cy="461665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lt-LT" sz="1200" b="1" dirty="0">
                <a:latin typeface="Myriad Pro"/>
                <a:cs typeface="Segoe UI Semibold"/>
              </a:rPr>
              <a:t>THE </a:t>
            </a:r>
            <a:r>
              <a:rPr lang="en-US" sz="1200" b="1" dirty="0">
                <a:latin typeface="Myriad Pro"/>
                <a:cs typeface="Segoe UI Semibold"/>
              </a:rPr>
              <a:t>STUDY PROGRAM</a:t>
            </a:r>
            <a:r>
              <a:rPr lang="lt-LT" sz="1200" b="1" dirty="0">
                <a:latin typeface="Myriad Pro"/>
                <a:cs typeface="Segoe UI Semibold"/>
              </a:rPr>
              <a:t>ME</a:t>
            </a:r>
            <a:r>
              <a:rPr lang="en-US" sz="1200" b="1" dirty="0">
                <a:latin typeface="Myriad Pro"/>
                <a:cs typeface="Segoe UI Semibold"/>
              </a:rPr>
              <a:t> MET STUDENTS</a:t>
            </a:r>
            <a:r>
              <a:rPr lang="lt-LT" sz="1200" b="1" dirty="0">
                <a:latin typeface="Myriad Pro"/>
                <a:cs typeface="Segoe UI Semibold"/>
              </a:rPr>
              <a:t>‘ </a:t>
            </a:r>
            <a:r>
              <a:rPr lang="en-US" sz="1200" b="1">
                <a:latin typeface="Myriad Pro"/>
                <a:cs typeface="Segoe UI Semibold"/>
              </a:rPr>
              <a:t>EXPECTATIONS</a:t>
            </a:r>
            <a:endParaRPr lang="lt-LT" sz="1200" b="1" dirty="0">
              <a:latin typeface="Myriad Pro" panose="020B0503030403020204" pitchFamily="34" charset="0"/>
              <a:cs typeface="Segoe UI Semibold" panose="020B07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3521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 tmFilter="0, 0; .2, .5; .8, .5; 1, 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1000" autoRev="1" fill="hold"/>
                                        <p:tgtEl>
                                          <p:spTgt spid="10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638 -0.17245 L 2.29167E-6 7.40741E-7 " pathEditMode="relative" rAng="0" ptsTypes="AA">
                                      <p:cBhvr>
                                        <p:cTn id="2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12" y="8611"/>
                                    </p:animMotion>
                                  </p:childTnLst>
                                </p:cTn>
                              </p:par>
                              <p:par>
                                <p:cTn id="21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2000" tmFilter="0, 0; .2, .5; .8, .5; 1, 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3" dur="1000" autoRev="1" fill="hold"/>
                                        <p:tgtEl>
                                          <p:spTgt spid="109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3 0.18403 L -3.54167E-6 -1.11111E-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1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2000" tmFilter="0, 0; .2, .5; .8, .5; 1, 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1" dur="1000" autoRev="1" fill="hold"/>
                                        <p:tgtEl>
                                          <p:spTgt spid="110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36" dur="2000" fill="hold"/>
                                        <p:tgtEl>
                                          <p:spTgt spid="1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37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38" dur="2000" tmFilter="0, 0; .2, .5; .8, .5; 1, 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1000" autoRev="1" fill="hold"/>
                                        <p:tgtEl>
                                          <p:spTgt spid="11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0" presetClass="path" presetSubtype="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6094 0.18402 L -2.08333E-6 2.96296E-6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047" y="-9213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26" presetClass="emph" presetSubtype="0" fill="hold" grpId="2" nodeType="withEffect">
                                  <p:stCondLst>
                                    <p:cond delay="1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2000" tmFilter="0, 0; .2, .5; .8, .5; 1, 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7" dur="1000" autoRev="1" fill="hold"/>
                                        <p:tgtEl>
                                          <p:spTgt spid="112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0" presetClass="path" presetSubtype="0" decel="50000" fill="hold" grpId="1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animMotion origin="layout" path="M 0.11054 0.00139 L 2.91667E-6 3.33333E-6 " pathEditMode="relative" rAng="0" ptsTypes="AA">
                                      <p:cBhvr>
                                        <p:cTn id="52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34" y="-69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26" presetClass="emph" presetSubtype="0" fill="hold" grpId="2" nodeType="withEffect" nodePh="1">
                                  <p:stCondLst>
                                    <p:cond delay="1500"/>
                                  </p:stCondLst>
                                  <p:endCondLst>
                                    <p:cond evt="begin" delay="0">
                                      <p:tn val="53"/>
                                    </p:cond>
                                  </p:endCondLst>
                                  <p:childTnLst>
                                    <p:animEffect transition="out" filter="fade">
                                      <p:cBhvr>
                                        <p:cTn id="54" dur="2000" tmFilter="0, 0; .2, .5; .8, .5; 1, 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5" dur="1000" autoRev="1" fill="hold"/>
                                        <p:tgtEl>
                                          <p:spTgt spid="21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4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4500"/>
                            </p:stCondLst>
                            <p:childTnLst>
                              <p:par>
                                <p:cTn id="6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5000"/>
                            </p:stCondLst>
                            <p:childTnLst>
                              <p:par>
                                <p:cTn id="7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1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5500"/>
                            </p:stCondLst>
                            <p:childTnLst>
                              <p:par>
                                <p:cTn id="7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1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600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500"/>
                                        <p:tgtEl>
                                          <p:spTgt spid="17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6500"/>
                            </p:stCondLst>
                            <p:childTnLst>
                              <p:par>
                                <p:cTn id="8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17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7000"/>
                            </p:stCondLst>
                            <p:childTnLst>
                              <p:par>
                                <p:cTn id="8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17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19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7500"/>
                            </p:stCondLst>
                            <p:childTnLst>
                              <p:par>
                                <p:cTn id="9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19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8000"/>
                            </p:stCondLst>
                            <p:childTnLst>
                              <p:par>
                                <p:cTn id="9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19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8500"/>
                            </p:stCondLst>
                            <p:childTnLst>
                              <p:par>
                                <p:cTn id="10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19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9000"/>
                            </p:stCondLst>
                            <p:childTnLst>
                              <p:par>
                                <p:cTn id="10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19">
                                            <p:graphicEl>
                                              <a:chart seriesIdx="-4" categoryIdx="3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9500"/>
                            </p:stCondLst>
                            <p:childTnLst>
                              <p:par>
                                <p:cTn id="1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19">
                                            <p:graphicEl>
                                              <a:chart seriesIdx="-4" categoryIdx="4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0"/>
                            </p:stCondLst>
                            <p:childTnLst>
                              <p:par>
                                <p:cTn id="1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19">
                                            <p:graphicEl>
                                              <a:chart seriesIdx="-4" categoryIdx="5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1" grpId="0"/>
      <p:bldP spid="108" grpId="0" animBg="1"/>
      <p:bldP spid="108" grpId="1" animBg="1"/>
      <p:bldP spid="108" grpId="2" animBg="1"/>
      <p:bldP spid="109" grpId="0" animBg="1"/>
      <p:bldP spid="109" grpId="1" animBg="1"/>
      <p:bldP spid="109" grpId="2" animBg="1"/>
      <p:bldP spid="110" grpId="0" animBg="1"/>
      <p:bldP spid="110" grpId="1" animBg="1"/>
      <p:bldP spid="110" grpId="2" animBg="1"/>
      <p:bldP spid="111" grpId="0" animBg="1"/>
      <p:bldP spid="111" grpId="1" animBg="1"/>
      <p:bldP spid="111" grpId="2" animBg="1"/>
      <p:bldP spid="112" grpId="0" animBg="1"/>
      <p:bldP spid="112" grpId="1" animBg="1"/>
      <p:bldP spid="112" grpId="2" animBg="1"/>
      <p:bldP spid="21" grpId="0" animBg="1"/>
      <p:bldP spid="21" grpId="1" animBg="1"/>
      <p:bldP spid="21" grpId="2" animBg="1"/>
      <p:bldP spid="15" grpId="0" animBg="1"/>
      <p:bldP spid="16" grpId="0" animBg="1"/>
      <p:bldGraphic spid="17" grpId="0" uiExpand="1">
        <p:bldSub>
          <a:bldChart bld="category"/>
        </p:bldSub>
      </p:bldGraphic>
      <p:bldGraphic spid="19" grpId="0" uiExpand="1">
        <p:bldSub>
          <a:bldChart bld="category"/>
        </p:bldSub>
      </p:bldGraphic>
      <p:bldP spid="20" grpId="0"/>
      <p:bldP spid="2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800</TotalTime>
  <Words>187</Words>
  <Application>Microsoft Office PowerPoint</Application>
  <PresentationFormat>Widescreen</PresentationFormat>
  <Paragraphs>39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8" baseType="lpstr">
      <vt:lpstr>Arial</vt:lpstr>
      <vt:lpstr>Calibri</vt:lpstr>
      <vt:lpstr>Calibri Light</vt:lpstr>
      <vt:lpstr>Century Gothic</vt:lpstr>
      <vt:lpstr>Helvetica Light</vt:lpstr>
      <vt:lpstr>Helvetica Neue Medium</vt:lpstr>
      <vt:lpstr>Lato Light</vt:lpstr>
      <vt:lpstr>Lato Regular</vt:lpstr>
      <vt:lpstr>Myriad Pro</vt:lpstr>
      <vt:lpstr>Montserrat</vt:lpstr>
      <vt:lpstr>Nexa Bold</vt:lpstr>
      <vt:lpstr>Open Sans</vt:lpstr>
      <vt:lpstr>Poppins Medium</vt:lpstr>
      <vt:lpstr>Segoe UI Semibold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monique.sinkeviciute@gmail.com</dc:creator>
  <cp:lastModifiedBy>Paulina Samulionytė</cp:lastModifiedBy>
  <cp:revision>77</cp:revision>
  <dcterms:created xsi:type="dcterms:W3CDTF">2021-04-08T09:21:09Z</dcterms:created>
  <dcterms:modified xsi:type="dcterms:W3CDTF">2021-10-21T10:16:42Z</dcterms:modified>
</cp:coreProperties>
</file>