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57911-99BD-E044-A808-501E7D722F52}" v="40" dt="2021-10-18T12:52:20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3FD57911-99BD-E044-A808-501E7D722F52}"/>
    <pc:docChg chg="modSld">
      <pc:chgData name="Živilė Naužemienė" userId="S::zivile.nauzemiene@mruni.eu::bd8cf3aa-7c0a-461f-ba82-1fc8d10be57d" providerId="AD" clId="Web-{3FD57911-99BD-E044-A808-501E7D722F52}" dt="2021-10-18T12:52:12.769" v="18" actId="20577"/>
      <pc:docMkLst>
        <pc:docMk/>
      </pc:docMkLst>
      <pc:sldChg chg="modSp">
        <pc:chgData name="Živilė Naužemienė" userId="S::zivile.nauzemiene@mruni.eu::bd8cf3aa-7c0a-461f-ba82-1fc8d10be57d" providerId="AD" clId="Web-{3FD57911-99BD-E044-A808-501E7D722F52}" dt="2021-10-18T12:51:16.501" v="9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3FD57911-99BD-E044-A808-501E7D722F52}" dt="2021-10-18T12:51:16.501" v="9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3FD57911-99BD-E044-A808-501E7D722F52}" dt="2021-10-18T12:51:30.033" v="13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3FD57911-99BD-E044-A808-501E7D722F52}" dt="2021-10-18T12:51:30.033" v="13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3FD57911-99BD-E044-A808-501E7D722F52}" dt="2021-10-18T12:52:12.769" v="18" actId="20577"/>
        <pc:sldMkLst>
          <pc:docMk/>
          <pc:sldMk cId="3181352157" sldId="2946"/>
        </pc:sldMkLst>
        <pc:spChg chg="mod">
          <ac:chgData name="Živilė Naužemienė" userId="S::zivile.nauzemiene@mruni.eu::bd8cf3aa-7c0a-461f-ba82-1fc8d10be57d" providerId="AD" clId="Web-{3FD57911-99BD-E044-A808-501E7D722F52}" dt="2021-10-18T12:52:12.769" v="18" actId="20577"/>
          <ac:spMkLst>
            <pc:docMk/>
            <pc:sldMk cId="3181352157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1199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B64-4B9F-8A86-0849735B463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B64-4B9F-8A86-0849735B463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B64-4B9F-8A86-0849735B463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B64-4B9F-8A86-0849735B463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B64-4B9F-8A86-0849735B463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B64-4B9F-8A86-0849735B4631}"/>
              </c:ext>
            </c:extLst>
          </c:dPt>
          <c:dLbls>
            <c:dLbl>
              <c:idx val="1"/>
              <c:layout>
                <c:manualLayout>
                  <c:x val="-9.6387599421274728E-2"/>
                  <c:y val="1.62004560358893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64-4B9F-8A86-0849735B4631}"/>
                </c:ext>
              </c:extLst>
            </c:dLbl>
            <c:dLbl>
              <c:idx val="2"/>
              <c:layout>
                <c:manualLayout>
                  <c:x val="-6.9435451986378627E-2"/>
                  <c:y val="1.04766664290348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64-4B9F-8A86-0849735B4631}"/>
                </c:ext>
              </c:extLst>
            </c:dLbl>
            <c:dLbl>
              <c:idx val="3"/>
              <c:layout>
                <c:manualLayout>
                  <c:x val="-1.2256974706085773E-3"/>
                  <c:y val="-3.417591289504626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64-4B9F-8A86-0849735B4631}"/>
                </c:ext>
              </c:extLst>
            </c:dLbl>
            <c:dLbl>
              <c:idx val="4"/>
              <c:layout>
                <c:manualLayout>
                  <c:x val="0.11612210974018769"/>
                  <c:y val="-2.90076026487861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64-4B9F-8A86-0849735B4631}"/>
                </c:ext>
              </c:extLst>
            </c:dLbl>
            <c:dLbl>
              <c:idx val="5"/>
              <c:layout>
                <c:manualLayout>
                  <c:x val="0.20782318714738643"/>
                  <c:y val="-7.749932238755523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B64-4B9F-8A86-0849735B46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0.00%</c:formatCode>
                <c:ptCount val="6"/>
                <c:pt idx="0">
                  <c:v>0.81901584653878234</c:v>
                </c:pt>
                <c:pt idx="1">
                  <c:v>8.1734778982485407E-2</c:v>
                </c:pt>
                <c:pt idx="2">
                  <c:v>3.9199332777314431E-2</c:v>
                </c:pt>
                <c:pt idx="3">
                  <c:v>1.834862385321101E-2</c:v>
                </c:pt>
                <c:pt idx="4">
                  <c:v>8.3402835696413675E-3</c:v>
                </c:pt>
                <c:pt idx="5">
                  <c:v>3.336113427856547E-2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B64-4B9F-8A86-0849735B4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1199</a:t>
            </a:r>
          </a:p>
        </c:rich>
      </c:tx>
      <c:layout>
        <c:manualLayout>
          <c:xMode val="edge"/>
          <c:yMode val="edge"/>
          <c:x val="0.3043540673980093"/>
          <c:y val="5.8602891604807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BD-4379-9BB0-FAD548B77475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BD-4379-9BB0-FAD548B77475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BD-4379-9BB0-FAD548B77475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BD-4379-9BB0-FAD548B77475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ABD-4379-9BB0-FAD548B77475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ABD-4379-9BB0-FAD548B77475}"/>
              </c:ext>
            </c:extLst>
          </c:dPt>
          <c:dLbls>
            <c:dLbl>
              <c:idx val="1"/>
              <c:layout>
                <c:manualLayout>
                  <c:x val="-7.3458626852551098E-2"/>
                  <c:y val="1.576150068448808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BD-4379-9BB0-FAD548B77475}"/>
                </c:ext>
              </c:extLst>
            </c:dLbl>
            <c:dLbl>
              <c:idx val="2"/>
              <c:layout>
                <c:manualLayout>
                  <c:x val="-0.11183338055496005"/>
                  <c:y val="-9.154372237756745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BD-4379-9BB0-FAD548B77475}"/>
                </c:ext>
              </c:extLst>
            </c:dLbl>
            <c:dLbl>
              <c:idx val="3"/>
              <c:layout>
                <c:manualLayout>
                  <c:x val="-2.0762254012132577E-2"/>
                  <c:y val="-1.859100760337253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BD-4379-9BB0-FAD548B77475}"/>
                </c:ext>
              </c:extLst>
            </c:dLbl>
            <c:dLbl>
              <c:idx val="4"/>
              <c:layout>
                <c:manualLayout>
                  <c:x val="8.5338277419695338E-2"/>
                  <c:y val="-2.90076026487861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BD-4379-9BB0-FAD548B77475}"/>
                </c:ext>
              </c:extLst>
            </c:dLbl>
            <c:dLbl>
              <c:idx val="5"/>
              <c:layout>
                <c:manualLayout>
                  <c:x val="0.17715812709332759"/>
                  <c:y val="-2.65924435265665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ABD-4379-9BB0-FAD548B774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0.00%</c:formatCode>
                <c:ptCount val="6"/>
                <c:pt idx="0">
                  <c:v>0.804837364470392</c:v>
                </c:pt>
                <c:pt idx="1">
                  <c:v>7.422852376980818E-2</c:v>
                </c:pt>
                <c:pt idx="2">
                  <c:v>4.2535446205170975E-2</c:v>
                </c:pt>
                <c:pt idx="3">
                  <c:v>3.0025020850708923E-2</c:v>
                </c:pt>
                <c:pt idx="4">
                  <c:v>1.2510425354462052E-2</c:v>
                </c:pt>
                <c:pt idx="5">
                  <c:v>3.5863219349457881E-2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ABD-4379-9BB0-FAD548B77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2"/>
              <c:layout>
                <c:manualLayout>
                  <c:x val="-3.7402490931831723E-3"/>
                  <c:y val="-1.26276562136427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2B-4CAE-9507-71BFBC050740}"/>
                </c:ext>
              </c:extLst>
            </c:dLbl>
            <c:dLbl>
              <c:idx val="3"/>
              <c:layout>
                <c:manualLayout>
                  <c:x val="0.11091175085941558"/>
                  <c:y val="-2.29346028901573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2B-4CAE-9507-71BFBC050740}"/>
                </c:ext>
              </c:extLst>
            </c:dLbl>
            <c:dLbl>
              <c:idx val="4"/>
              <c:layout>
                <c:manualLayout>
                  <c:x val="-3.0956200235497663E-2"/>
                  <c:y val="-3.36034253716193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dLbl>
              <c:idx val="5"/>
              <c:layout>
                <c:manualLayout>
                  <c:x val="0.1319242076731732"/>
                  <c:y val="-2.41251742884345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0.00%</c:formatCode>
                <c:ptCount val="6"/>
                <c:pt idx="0">
                  <c:v>0.61538461538461542</c:v>
                </c:pt>
                <c:pt idx="1">
                  <c:v>0.30769230769230771</c:v>
                </c:pt>
                <c:pt idx="2">
                  <c:v>3.8461538461538464E-2</c:v>
                </c:pt>
                <c:pt idx="3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2"/>
              <c:layout>
                <c:manualLayout>
                  <c:x val="-9.682094313259294E-3"/>
                  <c:y val="-2.7748636723373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38-4EED-894E-8BD31A1DCEFD}"/>
                </c:ext>
              </c:extLst>
            </c:dLbl>
            <c:dLbl>
              <c:idx val="3"/>
              <c:layout>
                <c:manualLayout>
                  <c:x val="0.13901660872591012"/>
                  <c:y val="-1.67939323560033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38-4EED-894E-8BD31A1DCEFD}"/>
                </c:ext>
              </c:extLst>
            </c:dLbl>
            <c:dLbl>
              <c:idx val="4"/>
              <c:layout>
                <c:manualLayout>
                  <c:x val="7.5076999979531253E-2"/>
                  <c:y val="-1.52201344802866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Fully agreed</c:v>
                </c:pt>
                <c:pt idx="1">
                  <c:v>Agreed</c:v>
                </c:pt>
                <c:pt idx="2">
                  <c:v>Neutral</c:v>
                </c:pt>
                <c:pt idx="3">
                  <c:v>Disagreed</c:v>
                </c:pt>
                <c:pt idx="4">
                  <c:v>Fully disagreed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0.00%</c:formatCode>
                <c:ptCount val="6"/>
                <c:pt idx="0">
                  <c:v>0.57692307692307687</c:v>
                </c:pt>
                <c:pt idx="1">
                  <c:v>0.30769230769230771</c:v>
                </c:pt>
                <c:pt idx="2">
                  <c:v>3.8461538461538464E-2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75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692474" y="2991529"/>
            <a:ext cx="7823907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Quality of the bachelor's degree study programme</a:t>
            </a:r>
            <a:endParaRPr lang="en-US" dirty="0"/>
          </a:p>
          <a:p>
            <a:pPr algn="ctr"/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Law </a:t>
            </a:r>
            <a:r>
              <a:rPr lang="en-US" sz="2000" spc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and its specialization</a:t>
            </a:r>
            <a:r>
              <a:rPr lang="en-US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 </a:t>
            </a:r>
            <a:r>
              <a:rPr lang="en-US" sz="2000" i="1" spc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Law and FinTech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 </a:t>
            </a:r>
            <a:endParaRPr lang="en-US" sz="2000" dirty="0">
              <a:cs typeface="Calibri" panose="020F0502020204030204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of the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study field of</a:t>
            </a:r>
            <a:r>
              <a:rPr lang="lt-LT" sz="20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 </a:t>
            </a:r>
            <a:r>
              <a:rPr lang="en-GB" sz="2000" i="1" spc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law</a:t>
            </a:r>
            <a:r>
              <a:rPr lang="en-GB" sz="2000" spc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yriad Pro"/>
                <a:cs typeface="Segoe UI Semibold"/>
              </a:rPr>
              <a:t> </a:t>
            </a:r>
          </a:p>
          <a:p>
            <a:pPr algn="ctr"/>
            <a:endParaRPr lang="en-GB" sz="2000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20</a:t>
            </a:r>
            <a:r>
              <a:rPr lang="lt-LT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20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-20</a:t>
            </a:r>
            <a:r>
              <a:rPr lang="lt-LT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21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 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Students’ opinions presentation </a:t>
            </a:r>
            <a:endParaRPr lang="en-GB" sz="20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UNIVERSIT​Y</a:t>
            </a:r>
            <a:endParaRPr lang="x-none" altLang="x-none" sz="3600" dirty="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7D32C0C-9C98-4117-8625-32975E6318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8795" y="5222298"/>
            <a:ext cx="1930978" cy="12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27767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000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21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6" y="5624055"/>
            <a:ext cx="855344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9%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with quality of the course units of the bachelor’s degree study </a:t>
            </a:r>
            <a:r>
              <a:rPr lang="en-US" sz="1600" err="1">
                <a:solidFill>
                  <a:srgbClr val="CF324F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Law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and its specialization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 Law and FinTech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study field of </a:t>
            </a:r>
            <a:r>
              <a:rPr lang="en-US" sz="1600" i="1">
                <a:solidFill>
                  <a:srgbClr val="CF324F"/>
                </a:solidFill>
                <a:latin typeface="Arial"/>
                <a:cs typeface="Arial"/>
              </a:rPr>
              <a:t>law</a:t>
            </a:r>
            <a:r>
              <a:rPr lang="en-US" sz="1600">
                <a:solidFill>
                  <a:srgbClr val="CF324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2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6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6968137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8" name="Rectangle: Rounded Corners 38">
            <a:extLst>
              <a:ext uri="{FF2B5EF4-FFF2-40B4-BE49-F238E27FC236}">
                <a16:creationId xmlns:a16="http://schemas.microsoft.com/office/drawing/2014/main" id="{07F1717D-3EFB-4567-AD12-CB8BFF9C9110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9" name="Graf 5">
            <a:extLst>
              <a:ext uri="{FF2B5EF4-FFF2-40B4-BE49-F238E27FC236}">
                <a16:creationId xmlns:a16="http://schemas.microsoft.com/office/drawing/2014/main" id="{A39FD9F2-9A2A-4E67-924F-82D8B60E8F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633141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9B3BFF9-DE3C-4775-AE02-FDF7AC2137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88681" y="364548"/>
            <a:ext cx="1930978" cy="12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25" grpId="0" animBg="1"/>
      <p:bldGraphic spid="26" grpId="0" uiExpand="1">
        <p:bldSub>
          <a:bldChart bld="category"/>
        </p:bldSub>
      </p:bldGraphic>
      <p:bldP spid="27" grpId="0"/>
      <p:bldP spid="28" grpId="0" animBg="1"/>
      <p:bldGraphic spid="29" grpId="0" uiExpand="1">
        <p:bldSub>
          <a:bldChart bld="category"/>
        </p:bldSub>
      </p:bldGraphic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21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1032898" y="5624055"/>
            <a:ext cx="968967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90%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bachelor’s degree study </a:t>
            </a:r>
            <a:r>
              <a:rPr lang="en-US" sz="1600" dirty="0" err="1">
                <a:solidFill>
                  <a:srgbClr val="CF324F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Law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study field of </a:t>
            </a:r>
            <a:r>
              <a:rPr lang="en-US" sz="1600" i="1">
                <a:solidFill>
                  <a:srgbClr val="CF324F"/>
                </a:solidFill>
                <a:latin typeface="Arial"/>
                <a:cs typeface="Arial"/>
              </a:rPr>
              <a:t>law</a:t>
            </a:r>
            <a:r>
              <a:rPr lang="en-US" sz="1600">
                <a:solidFill>
                  <a:srgbClr val="CF324F"/>
                </a:solidFill>
                <a:latin typeface="Arial"/>
                <a:cs typeface="Arial"/>
              </a:rPr>
              <a:t>.</a:t>
            </a:r>
          </a:p>
          <a:p>
            <a:endParaRPr lang="en-US" sz="1600" dirty="0">
              <a:solidFill>
                <a:srgbClr val="CF324F"/>
              </a:solidFill>
              <a:latin typeface="Arial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6479067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9798387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</a:t>
            </a:r>
            <a:r>
              <a:rPr lang="lt-LT" sz="1200" b="1" dirty="0">
                <a:latin typeface="Myriad Pro"/>
                <a:cs typeface="Segoe UI Semibold"/>
              </a:rPr>
              <a:t> THE</a:t>
            </a:r>
            <a:r>
              <a:rPr lang="en-US" sz="1200" b="1" dirty="0">
                <a:latin typeface="Myriad Pro"/>
                <a:cs typeface="Segoe UI Semibold"/>
              </a:rPr>
              <a:t>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52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205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Paulina Samulionytė</cp:lastModifiedBy>
  <cp:revision>90</cp:revision>
  <dcterms:created xsi:type="dcterms:W3CDTF">2021-04-08T09:21:09Z</dcterms:created>
  <dcterms:modified xsi:type="dcterms:W3CDTF">2021-10-18T12:52:26Z</dcterms:modified>
</cp:coreProperties>
</file>