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44" r:id="rId2"/>
    <p:sldId id="2945" r:id="rId3"/>
    <p:sldId id="2946" r:id="rId4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32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2D69074-9DAE-E067-4D69-D12BB1B71651}" v="24" dt="2021-10-18T12:05:58.7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3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" y="10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ivilė Naužemienė" userId="S::zivile.nauzemiene@mruni.eu::bd8cf3aa-7c0a-461f-ba82-1fc8d10be57d" providerId="AD" clId="Web-{72D69074-9DAE-E067-4D69-D12BB1B71651}"/>
    <pc:docChg chg="modSld">
      <pc:chgData name="Živilė Naužemienė" userId="S::zivile.nauzemiene@mruni.eu::bd8cf3aa-7c0a-461f-ba82-1fc8d10be57d" providerId="AD" clId="Web-{72D69074-9DAE-E067-4D69-D12BB1B71651}" dt="2021-10-18T12:05:58.740" v="10" actId="20577"/>
      <pc:docMkLst>
        <pc:docMk/>
      </pc:docMkLst>
      <pc:sldChg chg="modSp">
        <pc:chgData name="Živilė Naužemienė" userId="S::zivile.nauzemiene@mruni.eu::bd8cf3aa-7c0a-461f-ba82-1fc8d10be57d" providerId="AD" clId="Web-{72D69074-9DAE-E067-4D69-D12BB1B71651}" dt="2021-10-18T12:05:44.646" v="3" actId="20577"/>
        <pc:sldMkLst>
          <pc:docMk/>
          <pc:sldMk cId="1225972121" sldId="2944"/>
        </pc:sldMkLst>
        <pc:spChg chg="mod">
          <ac:chgData name="Živilė Naužemienė" userId="S::zivile.nauzemiene@mruni.eu::bd8cf3aa-7c0a-461f-ba82-1fc8d10be57d" providerId="AD" clId="Web-{72D69074-9DAE-E067-4D69-D12BB1B71651}" dt="2021-10-18T12:05:44.646" v="3" actId="20577"/>
          <ac:spMkLst>
            <pc:docMk/>
            <pc:sldMk cId="1225972121" sldId="2944"/>
            <ac:spMk id="279" creationId="{00000000-0000-0000-0000-000000000000}"/>
          </ac:spMkLst>
        </pc:spChg>
      </pc:sldChg>
      <pc:sldChg chg="modSp">
        <pc:chgData name="Živilė Naužemienė" userId="S::zivile.nauzemiene@mruni.eu::bd8cf3aa-7c0a-461f-ba82-1fc8d10be57d" providerId="AD" clId="Web-{72D69074-9DAE-E067-4D69-D12BB1B71651}" dt="2021-10-18T12:05:52.302" v="7" actId="20577"/>
        <pc:sldMkLst>
          <pc:docMk/>
          <pc:sldMk cId="1090319222" sldId="2945"/>
        </pc:sldMkLst>
        <pc:spChg chg="mod">
          <ac:chgData name="Živilė Naužemienė" userId="S::zivile.nauzemiene@mruni.eu::bd8cf3aa-7c0a-461f-ba82-1fc8d10be57d" providerId="AD" clId="Web-{72D69074-9DAE-E067-4D69-D12BB1B71651}" dt="2021-10-18T12:05:52.302" v="7" actId="20577"/>
          <ac:spMkLst>
            <pc:docMk/>
            <pc:sldMk cId="1090319222" sldId="2945"/>
            <ac:spMk id="7" creationId="{3F13E9BB-648B-6545-8AA2-000BDC31CB97}"/>
          </ac:spMkLst>
        </pc:spChg>
      </pc:sldChg>
      <pc:sldChg chg="modSp">
        <pc:chgData name="Živilė Naužemienė" userId="S::zivile.nauzemiene@mruni.eu::bd8cf3aa-7c0a-461f-ba82-1fc8d10be57d" providerId="AD" clId="Web-{72D69074-9DAE-E067-4D69-D12BB1B71651}" dt="2021-10-18T12:05:58.740" v="10" actId="20577"/>
        <pc:sldMkLst>
          <pc:docMk/>
          <pc:sldMk cId="3181352157" sldId="2946"/>
        </pc:sldMkLst>
        <pc:spChg chg="mod">
          <ac:chgData name="Živilė Naužemienė" userId="S::zivile.nauzemiene@mruni.eu::bd8cf3aa-7c0a-461f-ba82-1fc8d10be57d" providerId="AD" clId="Web-{72D69074-9DAE-E067-4D69-D12BB1B71651}" dt="2021-10-18T12:05:58.740" v="10" actId="20577"/>
          <ac:spMkLst>
            <pc:docMk/>
            <pc:sldMk cId="3181352157" sldId="2946"/>
            <ac:spMk id="7" creationId="{3F13E9BB-648B-6545-8AA2-000BDC31CB9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</a:t>
            </a:r>
            <a:r>
              <a:rPr lang="lt-LT" dirty="0"/>
              <a:t>762</a:t>
            </a:r>
            <a:endParaRPr lang="en-US" dirty="0"/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BB64-4B9F-8A86-0849735B4631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BB64-4B9F-8A86-0849735B4631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BB64-4B9F-8A86-0849735B4631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BB64-4B9F-8A86-0849735B4631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BB64-4B9F-8A86-0849735B4631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BB64-4B9F-8A86-0849735B4631}"/>
              </c:ext>
            </c:extLst>
          </c:dPt>
          <c:dLbls>
            <c:dLbl>
              <c:idx val="2"/>
              <c:layout>
                <c:manualLayout>
                  <c:x val="-8.7367909618883799E-2"/>
                  <c:y val="-1.391159156959647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B64-4B9F-8A86-0849735B4631}"/>
                </c:ext>
              </c:extLst>
            </c:dLbl>
            <c:dLbl>
              <c:idx val="3"/>
              <c:layout>
                <c:manualLayout>
                  <c:x val="-3.8850381417876924E-2"/>
                  <c:y val="-2.498426744937988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B64-4B9F-8A86-0849735B4631}"/>
                </c:ext>
              </c:extLst>
            </c:dLbl>
            <c:dLbl>
              <c:idx val="4"/>
              <c:layout>
                <c:manualLayout>
                  <c:x val="5.7974870912591091E-2"/>
                  <c:y val="-3.3603425371619311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B64-4B9F-8A86-0849735B4631}"/>
                </c:ext>
              </c:extLst>
            </c:dLbl>
            <c:dLbl>
              <c:idx val="5"/>
              <c:layout>
                <c:manualLayout>
                  <c:x val="0.10662921614613345"/>
                  <c:y val="-3.1541095159223756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B64-4B9F-8A86-0849735B463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0.75984251968503935</c:v>
                </c:pt>
                <c:pt idx="1">
                  <c:v>0.11023622047244094</c:v>
                </c:pt>
                <c:pt idx="2">
                  <c:v>4.3307086614173228E-2</c:v>
                </c:pt>
                <c:pt idx="3">
                  <c:v>2.3622047244094488E-2</c:v>
                </c:pt>
                <c:pt idx="4">
                  <c:v>1.3123359580052493E-2</c:v>
                </c:pt>
                <c:pt idx="5">
                  <c:v>4.9868766404199474E-2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B64-4B9F-8A86-0849735B46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</a:t>
            </a:r>
            <a:r>
              <a:rPr lang="en-US" sz="1200" b="0" i="0" u="none" strike="noStrike" baseline="0" dirty="0">
                <a:effectLst/>
              </a:rPr>
              <a:t>respondents:</a:t>
            </a:r>
            <a:r>
              <a:rPr lang="en-US" dirty="0"/>
              <a:t> 7</a:t>
            </a:r>
            <a:r>
              <a:rPr lang="lt-LT" dirty="0"/>
              <a:t>62</a:t>
            </a:r>
            <a:endParaRPr lang="en-US" dirty="0"/>
          </a:p>
        </c:rich>
      </c:tx>
      <c:layout>
        <c:manualLayout>
          <c:xMode val="edge"/>
          <c:yMode val="edge"/>
          <c:x val="0.3043540673980093"/>
          <c:y val="5.860289160480701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8ABD-4379-9BB0-FAD548B77475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8ABD-4379-9BB0-FAD548B77475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8ABD-4379-9BB0-FAD548B77475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8ABD-4379-9BB0-FAD548B77475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8ABD-4379-9BB0-FAD548B77475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8ABD-4379-9BB0-FAD548B77475}"/>
              </c:ext>
            </c:extLst>
          </c:dPt>
          <c:dLbls>
            <c:dLbl>
              <c:idx val="2"/>
              <c:layout>
                <c:manualLayout>
                  <c:x val="-8.4358204227969497E-2"/>
                  <c:y val="-1.07824514842155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ABD-4379-9BB0-FAD548B77475}"/>
                </c:ext>
              </c:extLst>
            </c:dLbl>
            <c:dLbl>
              <c:idx val="3"/>
              <c:layout>
                <c:manualLayout>
                  <c:x val="-3.4443957265684638E-2"/>
                  <c:y val="-9.39936215770620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8ABD-4379-9BB0-FAD548B77475}"/>
                </c:ext>
              </c:extLst>
            </c:dLbl>
            <c:dLbl>
              <c:idx val="4"/>
              <c:layout>
                <c:manualLayout>
                  <c:x val="3.7452316032262963E-2"/>
                  <c:y val="-1.522013448028665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ABD-4379-9BB0-FAD548B77475}"/>
                </c:ext>
              </c:extLst>
            </c:dLbl>
            <c:dLbl>
              <c:idx val="5"/>
              <c:layout>
                <c:manualLayout>
                  <c:x val="9.0255880169825428E-2"/>
                  <c:y val="-1.03377061199350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ABD-4379-9BB0-FAD548B7747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0.74671916010498685</c:v>
                </c:pt>
                <c:pt idx="1">
                  <c:v>9.5800524934383208E-2</c:v>
                </c:pt>
                <c:pt idx="2">
                  <c:v>6.5616797900262466E-2</c:v>
                </c:pt>
                <c:pt idx="3">
                  <c:v>2.4934383202099737E-2</c:v>
                </c:pt>
                <c:pt idx="4">
                  <c:v>1.4435695538057743E-2</c:v>
                </c:pt>
                <c:pt idx="5">
                  <c:v>5.2493438320209973E-2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ABD-4379-9BB0-FAD548B774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2</a:t>
            </a:r>
            <a:r>
              <a:rPr lang="lt-LT" dirty="0"/>
              <a:t>1</a:t>
            </a:r>
            <a:endParaRPr lang="en-US" dirty="0"/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72B-4CAE-9507-71BFBC050740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72B-4CAE-9507-71BFBC050740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172B-4CAE-9507-71BFBC050740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172B-4CAE-9507-71BFBC050740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172B-4CAE-9507-71BFBC050740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172B-4CAE-9507-71BFBC050740}"/>
              </c:ext>
            </c:extLst>
          </c:dPt>
          <c:dLbls>
            <c:dLbl>
              <c:idx val="3"/>
              <c:layout>
                <c:manualLayout>
                  <c:x val="4.8785506443866774E-3"/>
                  <c:y val="-6.429700739565584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2B-4CAE-9507-71BFBC050740}"/>
                </c:ext>
              </c:extLst>
            </c:dLbl>
            <c:dLbl>
              <c:idx val="4"/>
              <c:layout>
                <c:manualLayout>
                  <c:x val="6.8236148352755252E-2"/>
                  <c:y val="-2.9007602648786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72B-4CAE-9507-71BFBC050740}"/>
                </c:ext>
              </c:extLst>
            </c:dLbl>
            <c:dLbl>
              <c:idx val="5"/>
              <c:layout>
                <c:manualLayout>
                  <c:x val="3.0197377422173193E-2"/>
                  <c:y val="-2.527412996914284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72B-4CAE-9507-71BFBC05074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Very satisfied</c:v>
                </c:pt>
                <c:pt idx="1">
                  <c:v>Satisfied</c:v>
                </c:pt>
                <c:pt idx="2">
                  <c:v>Neutral</c:v>
                </c:pt>
                <c:pt idx="3">
                  <c:v>Unsatisfied</c:v>
                </c:pt>
                <c:pt idx="4">
                  <c:v>Very unsatisfied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0.42857142857142855</c:v>
                </c:pt>
                <c:pt idx="1">
                  <c:v>0.23809523809523808</c:v>
                </c:pt>
                <c:pt idx="2">
                  <c:v>0.14285714285714285</c:v>
                </c:pt>
                <c:pt idx="3">
                  <c:v>0.14285714285714285</c:v>
                </c:pt>
                <c:pt idx="5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72B-4CAE-9507-71BFBC05074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pPr>
            <a:r>
              <a:rPr lang="en-US" dirty="0"/>
              <a:t>Total respondents: 2</a:t>
            </a:r>
            <a:r>
              <a:rPr lang="lt-LT" dirty="0"/>
              <a:t>1</a:t>
            </a:r>
            <a:endParaRPr lang="en-US" dirty="0"/>
          </a:p>
        </c:rich>
      </c:tx>
      <c:layout>
        <c:manualLayout>
          <c:xMode val="edge"/>
          <c:yMode val="edge"/>
          <c:x val="0.30435406739800935"/>
          <c:y val="5.400706888197384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Segoe UI Semibold" panose="020B0702040204020203" pitchFamily="34" charset="0"/>
              <a:ea typeface="+mn-ea"/>
              <a:cs typeface="Segoe UI Semibold" panose="020B0702040204020203" pitchFamily="34" charset="0"/>
            </a:defRPr>
          </a:pPr>
          <a:endParaRPr lang="en-US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884082018493108"/>
          <c:y val="0.23442532468097776"/>
          <c:w val="0.79467596438577226"/>
          <c:h val="0.4961208915385325"/>
        </c:manualLayout>
      </c:layout>
      <c:pie3DChart>
        <c:varyColors val="1"/>
        <c:ser>
          <c:idx val="0"/>
          <c:order val="0"/>
          <c:tx>
            <c:strRef>
              <c:f>Hárok1!$B$1</c:f>
              <c:strCache>
                <c:ptCount val="1"/>
                <c:pt idx="0">
                  <c:v>Total</c:v>
                </c:pt>
              </c:strCache>
            </c:strRef>
          </c:tx>
          <c:dPt>
            <c:idx val="0"/>
            <c:bubble3D val="0"/>
            <c:spPr>
              <a:solidFill>
                <a:srgbClr val="DA212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2438-4EED-894E-8BD31A1DCEFD}"/>
              </c:ext>
            </c:extLst>
          </c:dPt>
          <c:dPt>
            <c:idx val="1"/>
            <c:bubble3D val="0"/>
            <c:spPr>
              <a:solidFill>
                <a:srgbClr val="F2652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2438-4EED-894E-8BD31A1DCEFD}"/>
              </c:ext>
            </c:extLst>
          </c:dPt>
          <c:dPt>
            <c:idx val="2"/>
            <c:bubble3D val="0"/>
            <c:spPr>
              <a:solidFill>
                <a:srgbClr val="FAA418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2438-4EED-894E-8BD31A1DCEFD}"/>
              </c:ext>
            </c:extLst>
          </c:dPt>
          <c:dPt>
            <c:idx val="3"/>
            <c:bubble3D val="0"/>
            <c:spPr>
              <a:solidFill>
                <a:schemeClr val="bg2">
                  <a:lumMod val="2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2438-4EED-894E-8BD31A1DCEFD}"/>
              </c:ext>
            </c:extLst>
          </c:dPt>
          <c:dPt>
            <c:idx val="4"/>
            <c:bubble3D val="0"/>
            <c:spPr>
              <a:solidFill>
                <a:schemeClr val="bg2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2438-4EED-894E-8BD31A1DCEFD}"/>
              </c:ext>
            </c:extLst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B-2438-4EED-894E-8BD31A1DCEFD}"/>
              </c:ext>
            </c:extLst>
          </c:dPt>
          <c:dLbls>
            <c:dLbl>
              <c:idx val="3"/>
              <c:layout>
                <c:manualLayout>
                  <c:x val="-1.481744621851727E-2"/>
                  <c:y val="-7.253330071626079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438-4EED-894E-8BD31A1DCEFD}"/>
                </c:ext>
              </c:extLst>
            </c:dLbl>
            <c:dLbl>
              <c:idx val="4"/>
              <c:layout>
                <c:manualLayout>
                  <c:x val="3.2480578983825874E-3"/>
                  <c:y val="-2.90076026487861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438-4EED-894E-8BD31A1DCEFD}"/>
                </c:ext>
              </c:extLst>
            </c:dLbl>
            <c:dLbl>
              <c:idx val="5"/>
              <c:layout>
                <c:manualLayout>
                  <c:x val="7.1870956760431218E-2"/>
                  <c:y val="-1.148666180064334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438-4EED-894E-8BD31A1DCEF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Hárok1!$A$2:$A$7</c:f>
              <c:strCache>
                <c:ptCount val="6"/>
                <c:pt idx="0">
                  <c:v>Fully agreed</c:v>
                </c:pt>
                <c:pt idx="1">
                  <c:v>Agreed</c:v>
                </c:pt>
                <c:pt idx="2">
                  <c:v>Neutral</c:v>
                </c:pt>
                <c:pt idx="3">
                  <c:v>Disagreed</c:v>
                </c:pt>
                <c:pt idx="4">
                  <c:v>Fully disagreed</c:v>
                </c:pt>
                <c:pt idx="5">
                  <c:v>Not answered</c:v>
                </c:pt>
              </c:strCache>
            </c:strRef>
          </c:cat>
          <c:val>
            <c:numRef>
              <c:f>Hárok1!$B$2:$B$7</c:f>
              <c:numCache>
                <c:formatCode>0%</c:formatCode>
                <c:ptCount val="6"/>
                <c:pt idx="0">
                  <c:v>0.42857142857142855</c:v>
                </c:pt>
                <c:pt idx="1">
                  <c:v>0.19047619047619047</c:v>
                </c:pt>
                <c:pt idx="2">
                  <c:v>0.14285714285714285</c:v>
                </c:pt>
                <c:pt idx="3">
                  <c:v>0.19047619047619047</c:v>
                </c:pt>
                <c:pt idx="5">
                  <c:v>4.7619047619047616E-2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438-4EED-894E-8BD31A1DCE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Segoe UI Semilight" panose="020B0402040204020203" pitchFamily="34" charset="0"/>
              <a:ea typeface="+mn-ea"/>
              <a:cs typeface="Segoe UI Semilight" panose="020B0402040204020203" pitchFamily="34" charset="0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CED2B-9977-EF41-A5D6-F19F609580B7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x-non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1F1E8C-AAED-C54E-8B91-05A08683F927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31174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35955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365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>
              <a:cs typeface="Calibri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88728DA-FFC5-4DA6-A5C9-BEF1548AE1E0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752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10D8A-BDAB-A643-A2F6-3DEBC2A55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9E9B4A-110F-374D-AB86-8F275423A3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2348D-120C-B14F-AD3B-EC68FDBDE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2395C-D950-E644-9C8E-70761D3F1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CB85D-9396-ED4C-90D5-5347D066AA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13953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0A4F8C-F112-0448-B790-1A8F90F65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B7C6B4-4D7D-354E-9D1E-669FB9513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87FE3-45E6-0B4D-B34F-F8CC805D5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DC4CF-62A5-7146-A41C-9030E732E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26798-E1C4-2943-B41C-167E7F4EA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01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D139663-1060-604B-BF9B-C09ABD558F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B06B84C-6BEF-CD41-BBEC-2C7C5448EB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DA693-B5F9-3542-ABA9-49155BD0C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3E073-1415-B945-9674-544CF0462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F86367-283B-F64B-B1FE-0BDA7620A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403527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Mai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3">
            <a:extLst>
              <a:ext uri="{FF2B5EF4-FFF2-40B4-BE49-F238E27FC236}">
                <a16:creationId xmlns:a16="http://schemas.microsoft.com/office/drawing/2014/main" id="{E756EAFC-9D0D-8145-9B84-DC447C034311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3429000"/>
          </a:xfrm>
          <a:prstGeom prst="rect">
            <a:avLst/>
          </a:prstGeom>
          <a:solidFill>
            <a:schemeClr val="bg2"/>
          </a:solidFill>
        </p:spPr>
        <p:txBody>
          <a:bodyPr anchor="ctr"/>
          <a:lstStyle>
            <a:lvl1pPr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Insert Your Image</a:t>
            </a:r>
          </a:p>
        </p:txBody>
      </p:sp>
    </p:spTree>
    <p:extLst>
      <p:ext uri="{BB962C8B-B14F-4D97-AF65-F5344CB8AC3E}">
        <p14:creationId xmlns:p14="http://schemas.microsoft.com/office/powerpoint/2010/main" val="153410608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&amp; Subtitle cop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2"/>
          <p:cNvSpPr>
            <a:spLocks noGrp="1"/>
          </p:cNvSpPr>
          <p:nvPr>
            <p:ph type="pic" sz="quarter" idx="10" hasCustomPrompt="1"/>
          </p:nvPr>
        </p:nvSpPr>
        <p:spPr>
          <a:xfrm>
            <a:off x="73075" y="11426952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1" hasCustomPrompt="1"/>
          </p:nvPr>
        </p:nvSpPr>
        <p:spPr>
          <a:xfrm>
            <a:off x="3020491" y="11426952"/>
            <a:ext cx="1740106" cy="1740631"/>
          </a:xfrm>
          <a:prstGeom prst="ellipse">
            <a:avLst/>
          </a:prstGeo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marR="0" indent="0" algn="ctr" defTabSz="292100" eaLnBrk="1" fontAlgn="auto" latinLnBrk="0" hangingPunct="1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Tx/>
              <a:buSzPct val="75000"/>
              <a:buFontTx/>
              <a:buNone/>
              <a:tabLst/>
              <a:defRPr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2" hasCustomPrompt="1"/>
          </p:nvPr>
        </p:nvSpPr>
        <p:spPr>
          <a:xfrm>
            <a:off x="5967907" y="11576304"/>
            <a:ext cx="1740106" cy="1740631"/>
          </a:xfrm>
          <a:gradFill flip="none" rotWithShape="1">
            <a:gsLst>
              <a:gs pos="0">
                <a:srgbClr val="D3DBFD"/>
              </a:gs>
              <a:gs pos="100000">
                <a:schemeClr val="accent1">
                  <a:lumMod val="40000"/>
                  <a:lumOff val="60000"/>
                </a:schemeClr>
              </a:gs>
            </a:gsLst>
            <a:lin ang="2700000" scaled="1"/>
            <a:tileRect/>
          </a:gradFill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Montserrat" charset="0"/>
                <a:ea typeface="Montserrat" charset="0"/>
                <a:cs typeface="Montserrat" charset="0"/>
              </a:defRPr>
            </a:lvl1pPr>
          </a:lstStyle>
          <a:p>
            <a:r>
              <a:rPr lang="en-US"/>
              <a:t>DROP IMAGE</a:t>
            </a:r>
            <a:br>
              <a:rPr lang="en-US"/>
            </a:br>
            <a:r>
              <a:rPr lang="en-US"/>
              <a:t>HERE</a:t>
            </a:r>
          </a:p>
        </p:txBody>
      </p:sp>
    </p:spTree>
    <p:extLst>
      <p:ext uri="{BB962C8B-B14F-4D97-AF65-F5344CB8AC3E}">
        <p14:creationId xmlns:p14="http://schemas.microsoft.com/office/powerpoint/2010/main" val="3853965786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CAAED3-6C04-6B4E-8703-71CC568880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B97439-3613-A547-B652-F2D7641F4F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061F0C-B3AF-4C45-B02C-DFC14F31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62FCD-87C0-B04C-9730-A0807F91A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4F8DD1-A50D-1243-98AD-1D6A9888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9681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87685-87AD-E34A-B566-B62E929B5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CD2C13-6F1C-4446-827F-FA4B64AEA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B84F6-47D6-A149-88C8-32756660E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CD9EF1-0181-7B4C-8ABC-AB3FBCAED1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1B4D3B-66C0-D542-ADBC-5523CB7FB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82200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B2791-D770-E247-B4CF-81F508FD69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5A3771-1E6A-BB48-9A15-DCA90E99E9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AEC33-F3F1-D943-AA65-D2A08461C4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1268FE-DE16-FA48-AA9E-016FEBC12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F74A8-45EE-104F-8FC8-926C0D1C7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0253CB-2DA4-D54E-803D-4C037DF63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204881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487C91-74AD-6640-B203-FB89815E3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2D974-C324-A44F-B904-FE9F58E93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8DFC82-8AB1-9244-8548-2CE2D21EB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81A6DB4-69E5-9744-9C52-79E636E3F9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23C127-65AA-AE49-B244-A94CC08C4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B0D56C-1CE6-1E4F-8870-DF46EB15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547A91-42F1-ED49-A546-67DABE208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D7733-9F6F-DA44-BBDF-08F78EAE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98788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25BCD-BB02-1A4B-B0ED-831696D23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DB6DED-6CEA-D64C-AB2A-D98C3612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5FEFEE-EE3A-F641-BD0F-D74941F0BE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009A4F-6580-FD4A-9AC9-749D13948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133033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01D38A-6CBC-E54A-AA93-8B967C896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D8E33-F3C8-EE4B-A7F9-B03E9A22B8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227FAD-231E-7F48-B0C0-E28451557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9551947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66739-45F9-3649-876E-AB8C275393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534AC-5348-C741-9D50-356D366D0E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B18D58-FDFC-2648-A9A9-D1F3C662DF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C09A8D-EC8F-3443-90B6-6C37B6430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0D1607-462A-6246-92F8-4E3AB1848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C1DBC3-9C73-4541-8287-4CF900E76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584639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2E80E-078B-EB42-930F-6BC92478A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66F75C-F88F-7E4E-963C-357314222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61EB08-A0F0-324A-8F8B-8433C444C1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FCF9F-1CE7-1645-AC4F-5C4D2DBC4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E1F9D9-C87E-6F48-B7A0-3DD03F00B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F91C87-F16C-F34F-8A14-B5A3B6AE4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15413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C0D0127-27C7-2F4B-B4D0-9776C6343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0FE4B1-D4AF-3848-A276-242E585C5B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40237-7052-744B-93B7-D7E5ABCECE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C5F6D-45F7-5941-9C03-5B606EA9B640}" type="datetimeFigureOut">
              <a:rPr lang="x-none" smtClean="0"/>
              <a:t>10/18/2021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478511-4844-6344-B19A-11D5F1618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DA1A1-26CB-C846-9A99-35F83B08A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DB636-41F5-2148-9838-46E2BB019619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69064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4A3FF96C-9997-402C-87EF-19801FDFB9DE}"/>
              </a:ext>
            </a:extLst>
          </p:cNvPr>
          <p:cNvGrpSpPr/>
          <p:nvPr/>
        </p:nvGrpSpPr>
        <p:grpSpPr>
          <a:xfrm>
            <a:off x="545165" y="148788"/>
            <a:ext cx="5422742" cy="5070515"/>
            <a:chOff x="1700074" y="219755"/>
            <a:chExt cx="10845483" cy="10141030"/>
          </a:xfrm>
        </p:grpSpPr>
        <p:sp>
          <p:nvSpPr>
            <p:cNvPr id="262" name="Shape 262"/>
            <p:cNvSpPr/>
            <p:nvPr/>
          </p:nvSpPr>
          <p:spPr>
            <a:xfrm rot="12804342">
              <a:off x="5889600" y="2675149"/>
              <a:ext cx="6655957" cy="768563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>
                  <a:alpha val="21364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63" name="Shape 263"/>
            <p:cNvSpPr/>
            <p:nvPr/>
          </p:nvSpPr>
          <p:spPr>
            <a:xfrm>
              <a:off x="6677830" y="289721"/>
              <a:ext cx="3470913" cy="647752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6983" y="0"/>
                  </a:moveTo>
                  <a:lnTo>
                    <a:pt x="0" y="9437"/>
                  </a:lnTo>
                  <a:lnTo>
                    <a:pt x="21600" y="21600"/>
                  </a:lnTo>
                  <a:lnTo>
                    <a:pt x="17879" y="14017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4" name="Shape 264"/>
            <p:cNvSpPr/>
            <p:nvPr/>
          </p:nvSpPr>
          <p:spPr>
            <a:xfrm>
              <a:off x="2107114" y="942455"/>
              <a:ext cx="4730177" cy="660573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5000" y="6527"/>
                  </a:lnTo>
                  <a:lnTo>
                    <a:pt x="20446" y="8628"/>
                  </a:lnTo>
                  <a:lnTo>
                    <a:pt x="5100" y="21600"/>
                  </a:lnTo>
                  <a:lnTo>
                    <a:pt x="21600" y="20939"/>
                  </a:lnTo>
                </a:path>
              </a:pathLst>
            </a:custGeom>
            <a:ln w="25400">
              <a:solidFill>
                <a:srgbClr val="FFFFFF">
                  <a:alpha val="29020"/>
                </a:srgbClr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5" name="Shape 265"/>
            <p:cNvSpPr/>
            <p:nvPr/>
          </p:nvSpPr>
          <p:spPr>
            <a:xfrm>
              <a:off x="3140255" y="362269"/>
              <a:ext cx="6335682" cy="68306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1371" y="0"/>
                  </a:moveTo>
                  <a:lnTo>
                    <a:pt x="0" y="12465"/>
                  </a:lnTo>
                  <a:lnTo>
                    <a:pt x="13730" y="21600"/>
                  </a:lnTo>
                  <a:lnTo>
                    <a:pt x="21600" y="12731"/>
                  </a:lnTo>
                  <a:lnTo>
                    <a:pt x="11371" y="0"/>
                  </a:lnTo>
                  <a:close/>
                </a:path>
              </a:pathLst>
            </a:custGeom>
            <a:ln w="254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 algn="l">
                <a:lnSpc>
                  <a:spcPct val="110000"/>
                </a:lnSpc>
                <a:defRPr sz="2700">
                  <a:latin typeface="Lato Regular"/>
                  <a:ea typeface="Lato Regular"/>
                  <a:cs typeface="Lato Regular"/>
                  <a:sym typeface="Lato Regular"/>
                </a:defRPr>
              </a:pPr>
              <a:endParaRPr sz="1350"/>
            </a:p>
          </p:txBody>
        </p:sp>
        <p:sp>
          <p:nvSpPr>
            <p:cNvPr id="266" name="Shape 266"/>
            <p:cNvSpPr/>
            <p:nvPr/>
          </p:nvSpPr>
          <p:spPr>
            <a:xfrm rot="12804342">
              <a:off x="8462646" y="6116743"/>
              <a:ext cx="1509863" cy="174343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FFFFFF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2" name="Shape 272"/>
            <p:cNvSpPr/>
            <p:nvPr/>
          </p:nvSpPr>
          <p:spPr>
            <a:xfrm rot="12804342">
              <a:off x="6435978" y="7118955"/>
              <a:ext cx="1148790" cy="1326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D08C8E">
                    <a:shade val="30000"/>
                    <a:satMod val="115000"/>
                  </a:srgbClr>
                </a:gs>
                <a:gs pos="50000">
                  <a:srgbClr val="D08C8E">
                    <a:shade val="67500"/>
                    <a:satMod val="115000"/>
                  </a:srgbClr>
                </a:gs>
                <a:gs pos="100000">
                  <a:srgbClr val="D08C8E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3" name="Shape 273"/>
            <p:cNvSpPr/>
            <p:nvPr/>
          </p:nvSpPr>
          <p:spPr>
            <a:xfrm rot="12804342">
              <a:off x="2782945" y="4031308"/>
              <a:ext cx="626809" cy="7237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B7B7B7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4" name="Shape 274"/>
            <p:cNvSpPr/>
            <p:nvPr/>
          </p:nvSpPr>
          <p:spPr>
            <a:xfrm rot="15800889">
              <a:off x="9216498" y="4158529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E07D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275" name="Shape 275"/>
            <p:cNvSpPr/>
            <p:nvPr/>
          </p:nvSpPr>
          <p:spPr>
            <a:xfrm rot="15800889">
              <a:off x="6311289" y="188315"/>
              <a:ext cx="406456" cy="4693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solidFill>
              <a:srgbClr val="FFC000"/>
            </a:solidFill>
            <a:ln w="12700"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  <p:sp>
          <p:nvSpPr>
            <p:cNvPr id="33" name="Shape 276"/>
            <p:cNvSpPr/>
            <p:nvPr/>
          </p:nvSpPr>
          <p:spPr>
            <a:xfrm rot="12804342">
              <a:off x="1700074" y="5144781"/>
              <a:ext cx="2782388" cy="294661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21600" y="5400"/>
                  </a:lnTo>
                  <a:lnTo>
                    <a:pt x="21600" y="16200"/>
                  </a:lnTo>
                  <a:lnTo>
                    <a:pt x="10800" y="21600"/>
                  </a:lnTo>
                  <a:lnTo>
                    <a:pt x="0" y="16200"/>
                  </a:lnTo>
                  <a:lnTo>
                    <a:pt x="0" y="5400"/>
                  </a:lnTo>
                  <a:close/>
                </a:path>
              </a:pathLst>
            </a:custGeom>
            <a:ln w="38100">
              <a:solidFill>
                <a:srgbClr val="E55158"/>
              </a:solidFill>
              <a:miter lim="400000"/>
            </a:ln>
          </p:spPr>
          <p:txBody>
            <a:bodyPr lIns="35719" tIns="35719" rIns="35719" bIns="35719" anchor="ctr"/>
            <a:lstStyle/>
            <a:p>
              <a:pPr>
                <a:defRPr sz="3200"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 sz="1600"/>
            </a:p>
          </p:txBody>
        </p:sp>
      </p:grpSp>
      <p:sp>
        <p:nvSpPr>
          <p:cNvPr id="279" name="Shape 279"/>
          <p:cNvSpPr/>
          <p:nvPr/>
        </p:nvSpPr>
        <p:spPr>
          <a:xfrm>
            <a:off x="3648680" y="3101624"/>
            <a:ext cx="7999079" cy="2226572"/>
          </a:xfrm>
          <a:prstGeom prst="rect">
            <a:avLst/>
          </a:prstGeom>
          <a:ln w="12700">
            <a:miter lim="400000"/>
          </a:ln>
          <a:effectLst>
            <a:outerShdw blurRad="12700" dist="15247" dir="5400000" rotWithShape="0">
              <a:srgbClr val="000000">
                <a:alpha val="22680"/>
              </a:srgbClr>
            </a:outerShdw>
          </a:effectLst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5719" tIns="35719" rIns="35719" bIns="35719" anchor="ctr">
            <a:spAutoFit/>
          </a:bodyPr>
          <a:lstStyle>
            <a:lvl1pPr algn="l">
              <a:defRPr sz="7600" spc="-152">
                <a:latin typeface="+mn-lt"/>
                <a:ea typeface="+mn-ea"/>
                <a:cs typeface="+mn-cs"/>
                <a:sym typeface="Lato Light"/>
              </a:defRPr>
            </a:lvl1pPr>
          </a:lstStyle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Quality of the bachelor's degree study programme</a:t>
            </a:r>
            <a:endParaRPr lang="en-US" dirty="0">
              <a:latin typeface="Calibri" panose="020F0502020204030204"/>
              <a:cs typeface="Calibri" panose="020F0502020204030204"/>
            </a:endParaRPr>
          </a:p>
          <a:p>
            <a:pPr algn="ctr"/>
            <a:r>
              <a:rPr lang="en-GB" sz="2000" i="1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 </a:t>
            </a:r>
            <a:endParaRPr lang="en-US" dirty="0">
              <a:cs typeface="Calibri" panose="020F0502020204030204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of the 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study field of</a:t>
            </a:r>
            <a:r>
              <a:rPr lang="lt-LT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 </a:t>
            </a:r>
            <a:r>
              <a:rPr lang="en-GB" sz="2000" i="1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law</a:t>
            </a:r>
            <a:r>
              <a:rPr lang="en-GB" sz="2000" spc="0" dirty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Myriad Pro"/>
                <a:cs typeface="Segoe UI Semibold"/>
              </a:rPr>
              <a:t> </a:t>
            </a:r>
          </a:p>
          <a:p>
            <a:pPr algn="ctr"/>
            <a:endParaRPr lang="en-GB" sz="2000" spc="0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US" sz="2000" spc="0" dirty="0">
                <a:ln w="0"/>
                <a:solidFill>
                  <a:srgbClr val="CF324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2018-2019 </a:t>
            </a:r>
            <a:endParaRPr lang="sk-SK" sz="2000" spc="0" dirty="0">
              <a:ln w="0"/>
              <a:solidFill>
                <a:srgbClr val="CF324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  <a:p>
            <a:pPr algn="ctr"/>
            <a:endParaRPr lang="en-US" sz="2000" spc="0" dirty="0">
              <a:ln w="0"/>
              <a:solidFill>
                <a:srgbClr val="0070C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yriad Pro"/>
              <a:cs typeface="Segoe UI Semibold"/>
            </a:endParaRPr>
          </a:p>
          <a:p>
            <a:pPr algn="ctr"/>
            <a:r>
              <a:rPr lang="en-GB" sz="2000" spc="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yriad Pro"/>
                <a:cs typeface="Segoe UI Semibold"/>
              </a:rPr>
              <a:t>Students’ opinions presentation </a:t>
            </a:r>
            <a:endParaRPr lang="en-GB" sz="2000" spc="0" dirty="0">
              <a:ln w="0"/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sp>
        <p:nvSpPr>
          <p:cNvPr id="31" name="Line">
            <a:extLst>
              <a:ext uri="{FF2B5EF4-FFF2-40B4-BE49-F238E27FC236}">
                <a16:creationId xmlns:a16="http://schemas.microsoft.com/office/drawing/2014/main" id="{562BC8C0-2028-4699-AAE6-83B36EDCB385}"/>
              </a:ext>
            </a:extLst>
          </p:cNvPr>
          <p:cNvSpPr/>
          <p:nvPr/>
        </p:nvSpPr>
        <p:spPr>
          <a:xfrm>
            <a:off x="5509527" y="2684046"/>
            <a:ext cx="868680" cy="0"/>
          </a:xfrm>
          <a:prstGeom prst="line">
            <a:avLst/>
          </a:prstGeom>
          <a:ln w="63500">
            <a:solidFill>
              <a:srgbClr val="E55158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2" name="Line">
            <a:extLst>
              <a:ext uri="{FF2B5EF4-FFF2-40B4-BE49-F238E27FC236}">
                <a16:creationId xmlns:a16="http://schemas.microsoft.com/office/drawing/2014/main" id="{AB5FBBC4-A516-4B5E-AE79-38503F9B0897}"/>
              </a:ext>
            </a:extLst>
          </p:cNvPr>
          <p:cNvSpPr/>
          <p:nvPr/>
        </p:nvSpPr>
        <p:spPr>
          <a:xfrm>
            <a:off x="5824430" y="2684046"/>
            <a:ext cx="868680" cy="0"/>
          </a:xfrm>
          <a:prstGeom prst="line">
            <a:avLst/>
          </a:prstGeom>
          <a:ln w="63500">
            <a:solidFill>
              <a:srgbClr val="FEB43C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4" name="Line">
            <a:extLst>
              <a:ext uri="{FF2B5EF4-FFF2-40B4-BE49-F238E27FC236}">
                <a16:creationId xmlns:a16="http://schemas.microsoft.com/office/drawing/2014/main" id="{696F9615-B21A-4981-8A06-82E0D26ABF77}"/>
              </a:ext>
            </a:extLst>
          </p:cNvPr>
          <p:cNvSpPr/>
          <p:nvPr/>
        </p:nvSpPr>
        <p:spPr>
          <a:xfrm>
            <a:off x="6258770" y="2684046"/>
            <a:ext cx="868680" cy="0"/>
          </a:xfrm>
          <a:prstGeom prst="line">
            <a:avLst/>
          </a:prstGeom>
          <a:ln w="63500">
            <a:solidFill>
              <a:srgbClr val="FFE07D"/>
            </a:solidFill>
            <a:miter lim="400000"/>
          </a:ln>
        </p:spPr>
        <p:txBody>
          <a:bodyPr lIns="0" tIns="0" rIns="0" bIns="0" anchor="ctr"/>
          <a:lstStyle/>
          <a:p>
            <a:pPr algn="ctr" defTabSz="412750" hangingPunct="0">
              <a:defRPr sz="3200" b="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  <a:endParaRPr sz="1600" kern="0">
              <a:solidFill>
                <a:srgbClr val="FFFFFF"/>
              </a:solidFill>
              <a:latin typeface="Helvetica Neue Medium"/>
              <a:ea typeface="Helvetica Neue Medium"/>
              <a:cs typeface="Helvetica Neue Medium"/>
              <a:sym typeface="Helvetica Neue Medium"/>
            </a:endParaRPr>
          </a:p>
        </p:txBody>
      </p:sp>
      <p:sp>
        <p:nvSpPr>
          <p:cNvPr id="39" name="Shape 272">
            <a:extLst>
              <a:ext uri="{FF2B5EF4-FFF2-40B4-BE49-F238E27FC236}">
                <a16:creationId xmlns:a16="http://schemas.microsoft.com/office/drawing/2014/main" id="{BD65568E-32A7-4E24-A78E-639E837941BC}"/>
              </a:ext>
            </a:extLst>
          </p:cNvPr>
          <p:cNvSpPr>
            <a:spLocks noChangeAspect="1"/>
          </p:cNvSpPr>
          <p:nvPr/>
        </p:nvSpPr>
        <p:spPr>
          <a:xfrm rot="12804342">
            <a:off x="237657" y="570"/>
            <a:ext cx="1802812" cy="20817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E55158">
                  <a:shade val="30000"/>
                  <a:satMod val="115000"/>
                </a:srgbClr>
              </a:gs>
              <a:gs pos="50000">
                <a:srgbClr val="E55158">
                  <a:shade val="67500"/>
                  <a:satMod val="115000"/>
                </a:srgbClr>
              </a:gs>
              <a:gs pos="100000">
                <a:srgbClr val="E55158">
                  <a:shade val="100000"/>
                  <a:satMod val="115000"/>
                </a:srgbClr>
              </a:gs>
            </a:gsLst>
            <a:lin ang="81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0" name="Shape 272">
            <a:extLst>
              <a:ext uri="{FF2B5EF4-FFF2-40B4-BE49-F238E27FC236}">
                <a16:creationId xmlns:a16="http://schemas.microsoft.com/office/drawing/2014/main" id="{EA3B07E0-E470-4E14-9555-EAC73F56D9B1}"/>
              </a:ext>
            </a:extLst>
          </p:cNvPr>
          <p:cNvSpPr>
            <a:spLocks noChangeAspect="1"/>
          </p:cNvSpPr>
          <p:nvPr/>
        </p:nvSpPr>
        <p:spPr>
          <a:xfrm rot="9098299">
            <a:off x="863423" y="2881651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chemeClr val="tx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lumOff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3" name="Shape 272">
            <a:extLst>
              <a:ext uri="{FF2B5EF4-FFF2-40B4-BE49-F238E27FC236}">
                <a16:creationId xmlns:a16="http://schemas.microsoft.com/office/drawing/2014/main" id="{1F3A9322-5F58-41A7-B234-5408EFD7C002}"/>
              </a:ext>
            </a:extLst>
          </p:cNvPr>
          <p:cNvSpPr>
            <a:spLocks noChangeAspect="1"/>
          </p:cNvSpPr>
          <p:nvPr/>
        </p:nvSpPr>
        <p:spPr>
          <a:xfrm rot="11863887">
            <a:off x="372272" y="4480241"/>
            <a:ext cx="723925" cy="83591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F8A01">
                  <a:shade val="30000"/>
                  <a:satMod val="115000"/>
                </a:srgbClr>
              </a:gs>
              <a:gs pos="50000">
                <a:srgbClr val="FF8A01">
                  <a:shade val="67500"/>
                  <a:satMod val="115000"/>
                </a:srgbClr>
              </a:gs>
              <a:gs pos="100000">
                <a:srgbClr val="FF8A01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46" name="Shape 272">
            <a:extLst>
              <a:ext uri="{FF2B5EF4-FFF2-40B4-BE49-F238E27FC236}">
                <a16:creationId xmlns:a16="http://schemas.microsoft.com/office/drawing/2014/main" id="{02E08B74-079B-449B-8D46-907AC6344C6A}"/>
              </a:ext>
            </a:extLst>
          </p:cNvPr>
          <p:cNvSpPr>
            <a:spLocks noChangeAspect="1"/>
          </p:cNvSpPr>
          <p:nvPr/>
        </p:nvSpPr>
        <p:spPr>
          <a:xfrm rot="9342083">
            <a:off x="3431296" y="-40526"/>
            <a:ext cx="1318728" cy="152273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DA2128">
                  <a:shade val="30000"/>
                  <a:satMod val="115000"/>
                </a:srgbClr>
              </a:gs>
              <a:gs pos="50000">
                <a:srgbClr val="DA2128">
                  <a:shade val="67500"/>
                  <a:satMod val="115000"/>
                </a:srgbClr>
              </a:gs>
              <a:gs pos="100000">
                <a:srgbClr val="DA2128">
                  <a:shade val="100000"/>
                  <a:satMod val="115000"/>
                </a:srgbClr>
              </a:gs>
            </a:gsLst>
            <a:lin ang="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0" name="Shape 272">
            <a:extLst>
              <a:ext uri="{FF2B5EF4-FFF2-40B4-BE49-F238E27FC236}">
                <a16:creationId xmlns:a16="http://schemas.microsoft.com/office/drawing/2014/main" id="{877D7794-4F20-2F42-AE84-955E65944A2C}"/>
              </a:ext>
            </a:extLst>
          </p:cNvPr>
          <p:cNvSpPr>
            <a:spLocks noChangeAspect="1"/>
          </p:cNvSpPr>
          <p:nvPr/>
        </p:nvSpPr>
        <p:spPr>
          <a:xfrm rot="9098299">
            <a:off x="2393397" y="1574880"/>
            <a:ext cx="1174706" cy="13564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gradFill flip="none" rotWithShape="1">
            <a:gsLst>
              <a:gs pos="0">
                <a:srgbClr val="FAA81F">
                  <a:shade val="30000"/>
                  <a:satMod val="115000"/>
                </a:srgbClr>
              </a:gs>
              <a:gs pos="50000">
                <a:srgbClr val="FAA81F">
                  <a:shade val="67500"/>
                  <a:satMod val="115000"/>
                </a:srgbClr>
              </a:gs>
              <a:gs pos="100000">
                <a:srgbClr val="FAA81F">
                  <a:shade val="100000"/>
                  <a:satMod val="115000"/>
                </a:srgbClr>
              </a:gs>
            </a:gsLst>
            <a:lin ang="2700000" scaled="1"/>
            <a:tileRect/>
          </a:gra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35" name="AIDA Title">
            <a:extLst>
              <a:ext uri="{FF2B5EF4-FFF2-40B4-BE49-F238E27FC236}">
                <a16:creationId xmlns:a16="http://schemas.microsoft.com/office/drawing/2014/main" id="{C5094B8F-1CB3-644A-AD1F-607F9616A0C8}"/>
              </a:ext>
            </a:extLst>
          </p:cNvPr>
          <p:cNvSpPr txBox="1">
            <a:spLocks/>
          </p:cNvSpPr>
          <p:nvPr/>
        </p:nvSpPr>
        <p:spPr bwMode="auto">
          <a:xfrm>
            <a:off x="5481303" y="1106027"/>
            <a:ext cx="5490873" cy="1346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175" cap="flat" cmpd="sng">
                <a:solidFill>
                  <a:srgbClr val="000000"/>
                </a:solidFill>
                <a:prstDash val="solid"/>
                <a:miter lim="4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19050" tIns="19050" rIns="19050" bIns="19050" anchor="t"/>
          <a:lstStyle/>
          <a:p>
            <a:pPr eaLnBrk="1">
              <a:lnSpc>
                <a:spcPct val="120000"/>
              </a:lnSpc>
              <a:defRPr/>
            </a:pPr>
            <a:r>
              <a:rPr lang="en-US" altLang="x-none" sz="3600" dirty="0">
                <a:solidFill>
                  <a:srgbClr val="000000"/>
                </a:solidFill>
                <a:latin typeface="Myriad Pro"/>
                <a:ea typeface="Open Sans"/>
                <a:cs typeface="Arial"/>
                <a:sym typeface="Poppins Medium" charset="0"/>
              </a:rPr>
              <a:t>MYKOLAS ROMERIS UNIVERSIT​Y</a:t>
            </a:r>
            <a:endParaRPr lang="x-none" altLang="x-none" sz="3600" dirty="0">
              <a:solidFill>
                <a:srgbClr val="000000"/>
              </a:solidFill>
              <a:latin typeface="Myriad Pro"/>
              <a:ea typeface="Open Sans"/>
              <a:cs typeface="Arial"/>
              <a:sym typeface="Poppins Medium" charset="0"/>
            </a:endParaRPr>
          </a:p>
        </p:txBody>
      </p:sp>
      <p:pic>
        <p:nvPicPr>
          <p:cNvPr id="4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C7D32C0C-9C98-4117-8625-32975E6318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58795" y="522229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5972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21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9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1" presetClass="entr" presetSubtype="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9" grpId="0" animBg="1"/>
      <p:bldP spid="31" grpId="0" animBg="1"/>
      <p:bldP spid="32" grpId="0" animBg="1"/>
      <p:bldP spid="34" grpId="0" animBg="1"/>
      <p:bldP spid="39" grpId="0" animBg="1"/>
      <p:bldP spid="40" grpId="0" animBg="1"/>
      <p:bldP spid="43" grpId="0" animBg="1"/>
      <p:bldP spid="46" grpId="0" animBg="1"/>
      <p:bldP spid="30" grpId="0" animBg="1"/>
      <p:bldP spid="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27767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COURSE UNITS</a:t>
            </a:r>
            <a:endParaRPr lang="en-US" sz="2000" b="1" dirty="0">
              <a:solidFill>
                <a:srgbClr val="000000"/>
              </a:solidFill>
              <a:latin typeface="Myriad Pro"/>
              <a:ea typeface="+mn-lt"/>
              <a:cs typeface="Segoe UI Semibold"/>
            </a:endParaRPr>
          </a:p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2018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2019</a:t>
            </a:r>
            <a:endParaRPr lang="en-US" sz="2000" b="1" dirty="0">
              <a:latin typeface="Myriad Pro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919026" y="5624055"/>
            <a:ext cx="8553447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8</a:t>
            </a:r>
            <a:r>
              <a:rPr lang="lt-LT" sz="1600" b="1" dirty="0">
                <a:solidFill>
                  <a:srgbClr val="CF324F"/>
                </a:solidFill>
                <a:latin typeface="Arial"/>
                <a:cs typeface="Arial"/>
              </a:rPr>
              <a:t>6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%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students who responded are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Arial"/>
                <a:cs typeface="Arial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with quality of the course units of the bachelor’s degree study </a:t>
            </a:r>
            <a:r>
              <a:rPr lang="en-US" sz="1600" dirty="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study field of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17" name="Picture 16" descr="Logo, company name&#10;&#10;Description automatically generated">
            <a:extLst>
              <a:ext uri="{FF2B5EF4-FFF2-40B4-BE49-F238E27FC236}">
                <a16:creationId xmlns:a16="http://schemas.microsoft.com/office/drawing/2014/main" id="{C27A7B5E-9BAF-9A43-A290-09D36F97C1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2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6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7998027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7" name="Rectangle 26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646331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THE CONTENT (TOPICS) OF THE COURSE UNITS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8" name="Rectangle: Rounded Corners 38">
            <a:extLst>
              <a:ext uri="{FF2B5EF4-FFF2-40B4-BE49-F238E27FC236}">
                <a16:creationId xmlns:a16="http://schemas.microsoft.com/office/drawing/2014/main" id="{07F1717D-3EFB-4567-AD12-CB8BFF9C9110}"/>
              </a:ext>
            </a:extLst>
          </p:cNvPr>
          <p:cNvSpPr/>
          <p:nvPr/>
        </p:nvSpPr>
        <p:spPr>
          <a:xfrm>
            <a:off x="5258293" y="166301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29" name="Graf 5">
            <a:extLst>
              <a:ext uri="{FF2B5EF4-FFF2-40B4-BE49-F238E27FC236}">
                <a16:creationId xmlns:a16="http://schemas.microsoft.com/office/drawing/2014/main" id="{A39FD9F2-9A2A-4E67-924F-82D8B60E8F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00048123"/>
              </p:ext>
            </p:extLst>
          </p:nvPr>
        </p:nvGraphicFramePr>
        <p:xfrm>
          <a:off x="5468800" y="2376770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 TEACHING THE COURSE UNITS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  <p:pic>
        <p:nvPicPr>
          <p:cNvPr id="2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9B3BFF9-DE3C-4775-AE02-FDF7AC21371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888681" y="364548"/>
            <a:ext cx="1930978" cy="127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03192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4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6000"/>
                            </p:stCondLst>
                            <p:childTnLst>
                              <p:par>
                                <p:cTn id="8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6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7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2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2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8000"/>
                            </p:stCondLst>
                            <p:childTnLst>
                              <p:par>
                                <p:cTn id="10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8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2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9000"/>
                            </p:stCondLst>
                            <p:childTnLst>
                              <p:par>
                                <p:cTn id="1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9500"/>
                            </p:stCondLst>
                            <p:childTnLst>
                              <p:par>
                                <p:cTn id="1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2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25" grpId="0" animBg="1"/>
      <p:bldGraphic spid="26" grpId="0" uiExpand="1">
        <p:bldSub>
          <a:bldChart bld="category"/>
        </p:bldSub>
      </p:bldGraphic>
      <p:bldP spid="27" grpId="0"/>
      <p:bldP spid="28" grpId="0" animBg="1"/>
      <p:bldGraphic spid="29" grpId="0" uiExpand="1">
        <p:bldSub>
          <a:bldChart bld="category"/>
        </p:bldSub>
      </p:bldGraphic>
      <p:bldP spid="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Obdĺžnik 120"/>
          <p:cNvSpPr/>
          <p:nvPr/>
        </p:nvSpPr>
        <p:spPr>
          <a:xfrm>
            <a:off x="727384" y="502291"/>
            <a:ext cx="8607818" cy="707886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just"/>
            <a:r>
              <a:rPr lang="en-US" sz="2000" b="1" dirty="0">
                <a:latin typeface="Myriad Pro"/>
                <a:ea typeface="+mn-lt"/>
                <a:cs typeface="Segoe UI Semibold"/>
              </a:rPr>
              <a:t>GENERAL EVALUATION OF QUALITY OF THE STUDY PROGRAMME</a:t>
            </a:r>
            <a:endParaRPr lang="en-US" sz="2000" b="1" dirty="0">
              <a:solidFill>
                <a:srgbClr val="0070C0"/>
              </a:solidFill>
              <a:latin typeface="Myriad Pro" panose="020B0503030403020204" pitchFamily="34" charset="0"/>
              <a:ea typeface="+mn-lt"/>
              <a:cs typeface="Segoe UI Semibold"/>
            </a:endParaRPr>
          </a:p>
          <a:p>
            <a:pPr algn="just">
              <a:lnSpc>
                <a:spcPct val="100000"/>
              </a:lnSpc>
            </a:pPr>
            <a:r>
              <a:rPr lang="en-US" sz="2000" b="1" dirty="0">
                <a:latin typeface="Myriad Pro"/>
                <a:ea typeface="+mn-lt"/>
                <a:cs typeface="Segoe UI Semibold"/>
              </a:rPr>
              <a:t>2018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–</a:t>
            </a:r>
            <a:r>
              <a:rPr lang="sk-SK" sz="2000" b="1" dirty="0">
                <a:latin typeface="Myriad Pro" panose="020B0503030403020204" pitchFamily="34" charset="0"/>
                <a:ea typeface="+mn-lt"/>
                <a:cs typeface="Segoe UI Semibold"/>
              </a:rPr>
              <a:t> </a:t>
            </a:r>
            <a:r>
              <a:rPr lang="en-US" sz="2000" b="1" dirty="0">
                <a:latin typeface="Myriad Pro"/>
                <a:ea typeface="+mn-lt"/>
                <a:cs typeface="Segoe UI Semibold"/>
              </a:rPr>
              <a:t>2019</a:t>
            </a:r>
            <a:endParaRPr lang="en-US" sz="2000" b="1" dirty="0">
              <a:latin typeface="Myriad Pro" panose="020B0503030403020204" pitchFamily="34" charset="0"/>
              <a:cs typeface="Segoe UI Semibold"/>
            </a:endParaRPr>
          </a:p>
        </p:txBody>
      </p:sp>
      <p:sp>
        <p:nvSpPr>
          <p:cNvPr id="120" name="Shape 272">
            <a:extLst>
              <a:ext uri="{FF2B5EF4-FFF2-40B4-BE49-F238E27FC236}">
                <a16:creationId xmlns:a16="http://schemas.microsoft.com/office/drawing/2014/main" id="{2C7B76ED-8B61-4EE4-A925-E3646B0E4900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302110" y="524099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23" name="Shape 272">
            <a:extLst>
              <a:ext uri="{FF2B5EF4-FFF2-40B4-BE49-F238E27FC236}">
                <a16:creationId xmlns:a16="http://schemas.microsoft.com/office/drawing/2014/main" id="{BD502780-2AA6-4E7A-BAD8-F3236B958879}"/>
              </a:ext>
            </a:extLst>
          </p:cNvPr>
          <p:cNvSpPr>
            <a:spLocks noChangeAspect="1"/>
          </p:cNvSpPr>
          <p:nvPr/>
        </p:nvSpPr>
        <p:spPr>
          <a:xfrm rot="10800000" flipH="1">
            <a:off x="663297" y="145857"/>
            <a:ext cx="306242" cy="3536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sp>
        <p:nvSpPr>
          <p:cNvPr id="108" name="Graphic 11">
            <a:extLst>
              <a:ext uri="{FF2B5EF4-FFF2-40B4-BE49-F238E27FC236}">
                <a16:creationId xmlns:a16="http://schemas.microsoft.com/office/drawing/2014/main" id="{82847193-0020-41F5-BB46-AE883902B5AD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010077" y="3012529"/>
            <a:ext cx="443575" cy="497562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09" name="Graphic 11">
            <a:extLst>
              <a:ext uri="{FF2B5EF4-FFF2-40B4-BE49-F238E27FC236}">
                <a16:creationId xmlns:a16="http://schemas.microsoft.com/office/drawing/2014/main" id="{419B7E43-8651-4CD4-9E42-4DDDF62BAE39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675545" y="2298212"/>
            <a:ext cx="625028" cy="701099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DA2128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0" name="Graphic 11">
            <a:extLst>
              <a:ext uri="{FF2B5EF4-FFF2-40B4-BE49-F238E27FC236}">
                <a16:creationId xmlns:a16="http://schemas.microsoft.com/office/drawing/2014/main" id="{6CE356AA-5CD3-4471-B5B0-6C80E9F04FCE}"/>
              </a:ext>
            </a:extLst>
          </p:cNvPr>
          <p:cNvSpPr>
            <a:spLocks noChangeAspect="1"/>
          </p:cNvSpPr>
          <p:nvPr/>
        </p:nvSpPr>
        <p:spPr>
          <a:xfrm rot="10800000" flipH="1" flipV="1">
            <a:off x="10519514" y="4599658"/>
            <a:ext cx="672428" cy="754267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rgbClr val="FAA61A">
              <a:alpha val="70000"/>
            </a:srgb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1" name="Graphic 11">
            <a:extLst>
              <a:ext uri="{FF2B5EF4-FFF2-40B4-BE49-F238E27FC236}">
                <a16:creationId xmlns:a16="http://schemas.microsoft.com/office/drawing/2014/main" id="{73D981E9-7B38-40B4-8073-041B0EB8EA3D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10760605" y="3429917"/>
            <a:ext cx="625028" cy="701098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112" name="Graphic 11">
            <a:extLst>
              <a:ext uri="{FF2B5EF4-FFF2-40B4-BE49-F238E27FC236}">
                <a16:creationId xmlns:a16="http://schemas.microsoft.com/office/drawing/2014/main" id="{6B491E21-09C0-4A4D-8695-D10F8846A049}"/>
              </a:ext>
            </a:extLst>
          </p:cNvPr>
          <p:cNvSpPr>
            <a:spLocks noChangeAspect="1"/>
          </p:cNvSpPr>
          <p:nvPr/>
        </p:nvSpPr>
        <p:spPr>
          <a:xfrm flipH="1" flipV="1">
            <a:off x="10231865" y="4135190"/>
            <a:ext cx="331072" cy="371366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solidFill>
            <a:schemeClr val="bg2">
              <a:lumMod val="75000"/>
              <a:alpha val="70000"/>
            </a:schemeClr>
          </a:solidFill>
          <a:ln w="50800" cap="flat">
            <a:noFill/>
            <a:prstDash val="solid"/>
            <a:miter/>
          </a:ln>
        </p:spPr>
        <p:txBody>
          <a:bodyPr vert="vert270" lIns="0" tIns="0" rIns="91440" bIns="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pic>
        <p:nvPicPr>
          <p:cNvPr id="96" name="Picture 95" descr="Logo, company name&#10;&#10;Description automatically generated">
            <a:extLst>
              <a:ext uri="{FF2B5EF4-FFF2-40B4-BE49-F238E27FC236}">
                <a16:creationId xmlns:a16="http://schemas.microsoft.com/office/drawing/2014/main" id="{07656A12-7CFA-D14C-8DBB-2BF206B98D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31864" y="499475"/>
            <a:ext cx="1500175" cy="92738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F13E9BB-648B-6545-8AA2-000BDC31CB97}"/>
              </a:ext>
            </a:extLst>
          </p:cNvPr>
          <p:cNvSpPr txBox="1"/>
          <p:nvPr/>
        </p:nvSpPr>
        <p:spPr>
          <a:xfrm>
            <a:off x="1032898" y="5624055"/>
            <a:ext cx="9689671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lt-LT" sz="1600" b="1" dirty="0">
                <a:solidFill>
                  <a:srgbClr val="CF324F"/>
                </a:solidFill>
                <a:latin typeface="Myriad Pro"/>
              </a:rPr>
              <a:t>64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%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of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students who responded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are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highly satisfied 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or </a:t>
            </a:r>
            <a:r>
              <a:rPr lang="en-US" sz="1600" b="1" dirty="0">
                <a:solidFill>
                  <a:srgbClr val="CF324F"/>
                </a:solidFill>
                <a:latin typeface="Myriad Pro"/>
              </a:rPr>
              <a:t>satisfied</a:t>
            </a:r>
            <a:r>
              <a:rPr lang="en-US" sz="1600" dirty="0">
                <a:solidFill>
                  <a:srgbClr val="CF324F"/>
                </a:solidFill>
                <a:latin typeface="Myriad Pro"/>
              </a:rPr>
              <a:t> with quality 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of the bachelor’s degree study </a:t>
            </a:r>
            <a:r>
              <a:rPr lang="en-US" sz="1600" err="1">
                <a:solidFill>
                  <a:srgbClr val="CF324F"/>
                </a:solidFill>
                <a:latin typeface="Arial"/>
                <a:cs typeface="Arial"/>
              </a:rPr>
              <a:t>programme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 </a:t>
            </a:r>
            <a:r>
              <a:rPr lang="en-US" sz="1600">
                <a:solidFill>
                  <a:srgbClr val="CF324F"/>
                </a:solidFill>
                <a:latin typeface="Arial"/>
                <a:cs typeface="Arial"/>
              </a:rPr>
              <a:t>of the study field of </a:t>
            </a:r>
            <a:r>
              <a:rPr lang="en-US" sz="1600" i="1" dirty="0">
                <a:solidFill>
                  <a:srgbClr val="CF324F"/>
                </a:solidFill>
                <a:latin typeface="Arial"/>
                <a:cs typeface="Arial"/>
              </a:rPr>
              <a:t>law</a:t>
            </a:r>
            <a:r>
              <a:rPr lang="en-US" sz="1600" dirty="0">
                <a:solidFill>
                  <a:srgbClr val="CF324F"/>
                </a:solidFill>
                <a:latin typeface="Arial"/>
                <a:cs typeface="Arial"/>
              </a:rPr>
              <a:t>.</a:t>
            </a:r>
          </a:p>
          <a:p>
            <a:endParaRPr lang="en-US" sz="1600" dirty="0">
              <a:solidFill>
                <a:srgbClr val="CF324F"/>
              </a:solidFill>
              <a:latin typeface="Arial"/>
              <a:cs typeface="Arial"/>
            </a:endParaRPr>
          </a:p>
        </p:txBody>
      </p:sp>
      <p:sp>
        <p:nvSpPr>
          <p:cNvPr id="21" name="Graphic 11">
            <a:extLst>
              <a:ext uri="{FF2B5EF4-FFF2-40B4-BE49-F238E27FC236}">
                <a16:creationId xmlns:a16="http://schemas.microsoft.com/office/drawing/2014/main" id="{976EEB43-42AB-AC4E-BA79-C618043ACB1F}"/>
              </a:ext>
            </a:extLst>
          </p:cNvPr>
          <p:cNvSpPr>
            <a:spLocks noChangeAspect="1"/>
          </p:cNvSpPr>
          <p:nvPr/>
        </p:nvSpPr>
        <p:spPr>
          <a:xfrm rot="16200000" flipH="1" flipV="1">
            <a:off x="339972" y="5534081"/>
            <a:ext cx="453774" cy="509001"/>
          </a:xfrm>
          <a:custGeom>
            <a:avLst/>
            <a:gdLst>
              <a:gd name="connsiteX0" fmla="*/ 1574654 w 3529283"/>
              <a:gd name="connsiteY0" fmla="*/ 50922 h 3958824"/>
              <a:gd name="connsiteX1" fmla="*/ 1954633 w 3529283"/>
              <a:gd name="connsiteY1" fmla="*/ 50922 h 3958824"/>
              <a:gd name="connsiteX2" fmla="*/ 3339294 w 3529283"/>
              <a:gd name="connsiteY2" fmla="*/ 850586 h 3958824"/>
              <a:gd name="connsiteX3" fmla="*/ 3529283 w 3529283"/>
              <a:gd name="connsiteY3" fmla="*/ 1179750 h 3958824"/>
              <a:gd name="connsiteX4" fmla="*/ 3529283 w 3529283"/>
              <a:gd name="connsiteY4" fmla="*/ 2779077 h 3958824"/>
              <a:gd name="connsiteX5" fmla="*/ 3339294 w 3529283"/>
              <a:gd name="connsiteY5" fmla="*/ 3108241 h 3958824"/>
              <a:gd name="connsiteX6" fmla="*/ 1954633 w 3529283"/>
              <a:gd name="connsiteY6" fmla="*/ 3907905 h 3958824"/>
              <a:gd name="connsiteX7" fmla="*/ 1574654 w 3529283"/>
              <a:gd name="connsiteY7" fmla="*/ 3907905 h 3958824"/>
              <a:gd name="connsiteX8" fmla="*/ 189990 w 3529283"/>
              <a:gd name="connsiteY8" fmla="*/ 3108241 h 3958824"/>
              <a:gd name="connsiteX9" fmla="*/ 0 w 3529283"/>
              <a:gd name="connsiteY9" fmla="*/ 2779077 h 3958824"/>
              <a:gd name="connsiteX10" fmla="*/ 0 w 3529283"/>
              <a:gd name="connsiteY10" fmla="*/ 1179750 h 3958824"/>
              <a:gd name="connsiteX11" fmla="*/ 189989 w 3529283"/>
              <a:gd name="connsiteY11" fmla="*/ 850586 h 3958824"/>
              <a:gd name="connsiteX12" fmla="*/ 1574654 w 3529283"/>
              <a:gd name="connsiteY12" fmla="*/ 50922 h 395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529283" h="3958824">
                <a:moveTo>
                  <a:pt x="1574654" y="50922"/>
                </a:moveTo>
                <a:cubicBezTo>
                  <a:pt x="1692220" y="-16974"/>
                  <a:pt x="1837068" y="-16974"/>
                  <a:pt x="1954633" y="50922"/>
                </a:cubicBezTo>
                <a:lnTo>
                  <a:pt x="3339294" y="850586"/>
                </a:lnTo>
                <a:cubicBezTo>
                  <a:pt x="3456859" y="918481"/>
                  <a:pt x="3529283" y="1043954"/>
                  <a:pt x="3529283" y="1179750"/>
                </a:cubicBezTo>
                <a:lnTo>
                  <a:pt x="3529283" y="2779077"/>
                </a:lnTo>
                <a:cubicBezTo>
                  <a:pt x="3529283" y="2914872"/>
                  <a:pt x="3456859" y="3040349"/>
                  <a:pt x="3339294" y="3108241"/>
                </a:cubicBezTo>
                <a:lnTo>
                  <a:pt x="1954633" y="3907905"/>
                </a:lnTo>
                <a:cubicBezTo>
                  <a:pt x="1837068" y="3975798"/>
                  <a:pt x="1692220" y="3975798"/>
                  <a:pt x="1574654" y="3907905"/>
                </a:cubicBezTo>
                <a:lnTo>
                  <a:pt x="189990" y="3108241"/>
                </a:lnTo>
                <a:cubicBezTo>
                  <a:pt x="72424" y="3040349"/>
                  <a:pt x="0" y="2914872"/>
                  <a:pt x="0" y="2779077"/>
                </a:cubicBezTo>
                <a:lnTo>
                  <a:pt x="0" y="1179750"/>
                </a:lnTo>
                <a:cubicBezTo>
                  <a:pt x="0" y="1043954"/>
                  <a:pt x="72423" y="918481"/>
                  <a:pt x="189989" y="850586"/>
                </a:cubicBezTo>
                <a:lnTo>
                  <a:pt x="1574654" y="50922"/>
                </a:lnTo>
                <a:close/>
              </a:path>
            </a:pathLst>
          </a:custGeom>
          <a:noFill/>
          <a:ln w="38100" cap="flat">
            <a:solidFill>
              <a:srgbClr val="F26522">
                <a:alpha val="70000"/>
              </a:srgbClr>
            </a:solidFill>
            <a:prstDash val="solid"/>
            <a:miter/>
          </a:ln>
        </p:spPr>
        <p:txBody>
          <a:bodyPr vert="vert270" lIns="0" tIns="365760" rIns="0" bIns="365760" rtlCol="0" anchor="ctr"/>
          <a:lstStyle/>
          <a:p>
            <a:pPr marL="0" marR="0" lvl="0" indent="0" algn="ctr" defTabSz="914400" rtl="0" eaLnBrk="1" fontAlgn="auto" latinLnBrk="0" hangingPunct="1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22" name="Shape 272">
            <a:extLst>
              <a:ext uri="{FF2B5EF4-FFF2-40B4-BE49-F238E27FC236}">
                <a16:creationId xmlns:a16="http://schemas.microsoft.com/office/drawing/2014/main" id="{69E4C519-AE71-354A-8120-3BB62F0EA527}"/>
              </a:ext>
            </a:extLst>
          </p:cNvPr>
          <p:cNvSpPr>
            <a:spLocks noChangeAspect="1"/>
          </p:cNvSpPr>
          <p:nvPr/>
        </p:nvSpPr>
        <p:spPr>
          <a:xfrm rot="9206361" flipH="1">
            <a:off x="455692" y="5660216"/>
            <a:ext cx="222334" cy="2567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21600" y="5400"/>
                </a:lnTo>
                <a:lnTo>
                  <a:pt x="21600" y="16200"/>
                </a:lnTo>
                <a:lnTo>
                  <a:pt x="10800" y="21600"/>
                </a:lnTo>
                <a:lnTo>
                  <a:pt x="0" y="16200"/>
                </a:lnTo>
                <a:lnTo>
                  <a:pt x="0" y="5400"/>
                </a:lnTo>
                <a:close/>
              </a:path>
            </a:pathLst>
          </a:custGeom>
          <a:solidFill>
            <a:srgbClr val="CE194F"/>
          </a:solidFill>
          <a:ln w="12700">
            <a:miter lim="400000"/>
          </a:ln>
        </p:spPr>
        <p:txBody>
          <a:bodyPr lIns="35719" tIns="35719" rIns="35719" bIns="35719" anchor="ctr"/>
          <a:lstStyle/>
          <a:p>
            <a:pPr>
              <a:defRPr sz="32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 sz="1600"/>
          </a:p>
        </p:txBody>
      </p:sp>
      <p:pic>
        <p:nvPicPr>
          <p:cNvPr id="2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3724B02-9DF0-43B8-9B0C-5995F32FFF8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0985" y="435552"/>
            <a:ext cx="1933575" cy="1276350"/>
          </a:xfrm>
          <a:prstGeom prst="rect">
            <a:avLst/>
          </a:prstGeom>
        </p:spPr>
      </p:pic>
      <p:sp>
        <p:nvSpPr>
          <p:cNvPr id="15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1074232" y="1664636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sp>
        <p:nvSpPr>
          <p:cNvPr id="16" name="Rectangle: Rounded Corners 38">
            <a:extLst>
              <a:ext uri="{FF2B5EF4-FFF2-40B4-BE49-F238E27FC236}">
                <a16:creationId xmlns:a16="http://schemas.microsoft.com/office/drawing/2014/main" id="{1A37AE2A-9E09-4DA7-B8E6-2E72D5A7364D}"/>
              </a:ext>
            </a:extLst>
          </p:cNvPr>
          <p:cNvSpPr/>
          <p:nvPr/>
        </p:nvSpPr>
        <p:spPr>
          <a:xfrm>
            <a:off x="5238344" y="1622497"/>
            <a:ext cx="4096858" cy="3690909"/>
          </a:xfrm>
          <a:prstGeom prst="roundRect">
            <a:avLst>
              <a:gd name="adj" fmla="val 4167"/>
            </a:avLst>
          </a:prstGeom>
          <a:solidFill>
            <a:schemeClr val="accent3">
              <a:lumMod val="20000"/>
              <a:lumOff val="80000"/>
              <a:alpha val="6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>
              <a:solidFill>
                <a:schemeClr val="tx1">
                  <a:lumMod val="65000"/>
                  <a:lumOff val="35000"/>
                </a:schemeClr>
              </a:solidFill>
              <a:latin typeface="Nexa Bold" panose="02000000000000000000" pitchFamily="50" charset="0"/>
            </a:endParaRPr>
          </a:p>
        </p:txBody>
      </p:sp>
      <p:graphicFrame>
        <p:nvGraphicFramePr>
          <p:cNvPr id="17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62534923"/>
              </p:ext>
            </p:extLst>
          </p:nvPr>
        </p:nvGraphicFramePr>
        <p:xfrm>
          <a:off x="1266166" y="2378031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9" name="Graf 5">
            <a:extLst>
              <a:ext uri="{FF2B5EF4-FFF2-40B4-BE49-F238E27FC236}">
                <a16:creationId xmlns:a16="http://schemas.microsoft.com/office/drawing/2014/main" id="{559D1E29-CEEA-4A89-AA94-CDE01450C0D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1846119"/>
              </p:ext>
            </p:extLst>
          </p:nvPr>
        </p:nvGraphicFramePr>
        <p:xfrm>
          <a:off x="5430279" y="2398776"/>
          <a:ext cx="3712988" cy="27633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0" name="Rectangle 19">
            <a:extLst>
              <a:ext uri="{FF2B5EF4-FFF2-40B4-BE49-F238E27FC236}">
                <a16:creationId xmlns:a16="http://schemas.microsoft.com/office/drawing/2014/main" id="{B074EF2B-7A2B-4116-8F1B-346CE94DB4B4}"/>
              </a:ext>
            </a:extLst>
          </p:cNvPr>
          <p:cNvSpPr/>
          <p:nvPr/>
        </p:nvSpPr>
        <p:spPr>
          <a:xfrm>
            <a:off x="1516306" y="1731700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en-US" sz="1200" b="1" dirty="0">
                <a:latin typeface="Myriad Pro"/>
                <a:cs typeface="Segoe UI Semibold"/>
              </a:rPr>
              <a:t>SATISFACTION WITH THE QUALITY OF</a:t>
            </a:r>
            <a:r>
              <a:rPr lang="lt-LT" sz="1200" b="1" dirty="0">
                <a:latin typeface="Myriad Pro"/>
                <a:cs typeface="Segoe UI Semibold"/>
              </a:rPr>
              <a:t> THE</a:t>
            </a:r>
            <a:r>
              <a:rPr lang="en-US" sz="1200" b="1" dirty="0">
                <a:latin typeface="Myriad Pro"/>
                <a:cs typeface="Segoe UI Semibold"/>
              </a:rPr>
              <a:t> </a:t>
            </a:r>
            <a:r>
              <a:rPr lang="lt-LT" sz="1200" b="1" dirty="0">
                <a:latin typeface="Myriad Pro"/>
                <a:cs typeface="Segoe UI Semibold"/>
              </a:rPr>
              <a:t>STUDY PROGRAMME</a:t>
            </a:r>
            <a:endParaRPr lang="en-US" sz="1200" b="1" dirty="0">
              <a:latin typeface="Myriad Pro"/>
              <a:cs typeface="Segoe UI Semibold" panose="020B0702040204020203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0BE628E-004D-49C5-BA7C-B65D4F90245B}"/>
              </a:ext>
            </a:extLst>
          </p:cNvPr>
          <p:cNvSpPr/>
          <p:nvPr/>
        </p:nvSpPr>
        <p:spPr>
          <a:xfrm>
            <a:off x="5700367" y="1730081"/>
            <a:ext cx="3212709" cy="461665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lt-LT" sz="1200" b="1" dirty="0">
                <a:latin typeface="Myriad Pro"/>
                <a:cs typeface="Segoe UI Semibold"/>
              </a:rPr>
              <a:t>THE </a:t>
            </a:r>
            <a:r>
              <a:rPr lang="en-US" sz="1200" b="1" dirty="0">
                <a:latin typeface="Myriad Pro"/>
                <a:cs typeface="Segoe UI Semibold"/>
              </a:rPr>
              <a:t>STUDY PROGRAM</a:t>
            </a:r>
            <a:r>
              <a:rPr lang="lt-LT" sz="1200" b="1" dirty="0">
                <a:latin typeface="Myriad Pro"/>
                <a:cs typeface="Segoe UI Semibold"/>
              </a:rPr>
              <a:t>ME</a:t>
            </a:r>
            <a:r>
              <a:rPr lang="en-US" sz="1200" b="1" dirty="0">
                <a:latin typeface="Myriad Pro"/>
                <a:cs typeface="Segoe UI Semibold"/>
              </a:rPr>
              <a:t> MET STUDENTS</a:t>
            </a:r>
            <a:r>
              <a:rPr lang="lt-LT" sz="1200" b="1" dirty="0">
                <a:latin typeface="Myriad Pro"/>
                <a:cs typeface="Segoe UI Semibold"/>
              </a:rPr>
              <a:t>‘ </a:t>
            </a:r>
            <a:r>
              <a:rPr lang="en-US" sz="1200" b="1">
                <a:latin typeface="Myriad Pro"/>
                <a:cs typeface="Segoe UI Semibold"/>
              </a:rPr>
              <a:t>EXPECTATIONS</a:t>
            </a:r>
            <a:endParaRPr lang="lt-LT" sz="1200" b="1" dirty="0">
              <a:latin typeface="Myriad Pro" panose="020B0503030403020204" pitchFamily="34" charset="0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35215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2000" tmFilter="0, 0; .2, .5; .8, .5; 1, 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1000" autoRev="1" fill="hold"/>
                                        <p:tgtEl>
                                          <p:spTgt spid="10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638 -0.17245 L 2.29167E-6 7.40741E-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12" y="8611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2000" tmFilter="0, 0; .2, .5; .8, .5; 1, 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1000" autoRev="1" fill="hold"/>
                                        <p:tgtEl>
                                          <p:spTgt spid="10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3 0.18403 L -3.54167E-6 -1.11111E-6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 tmFilter="0, 0; .2, .5; .8, .5; 1, 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1000" autoRev="1" fill="hold"/>
                                        <p:tgtEl>
                                          <p:spTgt spid="1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37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37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38" dur="2000" tmFilter="0, 0; .2, .5; .8, .5; 1, 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1000" autoRev="1" fill="hold"/>
                                        <p:tgtEl>
                                          <p:spTgt spid="1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0" presetClass="path" presetSubtype="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094 0.18402 L -2.08333E-6 2.96296E-6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47" y="-9213"/>
                                    </p:animMotion>
                                  </p:childTnLst>
                                </p:cTn>
                              </p:par>
                              <p:par>
                                <p:cTn id="45" presetID="26" presetClass="emph" presetSubtype="0" fill="hold" grpId="2" nodeType="withEffect">
                                  <p:stCondLst>
                                    <p:cond delay="1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2000" tmFilter="0, 0; .2, .5; .8, .5; 1, 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1000" autoRev="1" fill="hold"/>
                                        <p:tgtEl>
                                          <p:spTgt spid="1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4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0" presetClass="path" presetSubtype="0" decel="5000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1"/>
                                    </p:cond>
                                  </p:endCondLst>
                                  <p:childTnLst>
                                    <p:animMotion origin="layout" path="M 0.11054 0.00139 L 2.91667E-6 3.33333E-6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34" y="-69"/>
                                    </p:animMotion>
                                  </p:childTnLst>
                                </p:cTn>
                              </p:par>
                              <p:par>
                                <p:cTn id="53" presetID="26" presetClass="emph" presetSubtype="0" fill="hold" grpId="2" nodeType="withEffect" nodePh="1">
                                  <p:stCondLst>
                                    <p:cond delay="1500"/>
                                  </p:stCondLst>
                                  <p:endCondLst>
                                    <p:cond evt="begin" delay="0">
                                      <p:tn val="53"/>
                                    </p:cond>
                                  </p:endCondLst>
                                  <p:childTnLst>
                                    <p:animEffect transition="out" filter="fade">
                                      <p:cBhvr>
                                        <p:cTn id="54" dur="20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100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17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50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600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7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650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7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7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7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9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7500"/>
                            </p:stCondLst>
                            <p:childTnLst>
                              <p:par>
                                <p:cTn id="9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9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8000"/>
                            </p:stCondLst>
                            <p:childTnLst>
                              <p:par>
                                <p:cTn id="9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9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8500"/>
                            </p:stCondLst>
                            <p:childTnLst>
                              <p:par>
                                <p:cTn id="10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9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90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19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9500"/>
                            </p:stCondLst>
                            <p:childTnLst>
                              <p:par>
                                <p:cTn id="1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9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9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/>
      <p:bldP spid="108" grpId="0" animBg="1"/>
      <p:bldP spid="108" grpId="1" animBg="1"/>
      <p:bldP spid="108" grpId="2" animBg="1"/>
      <p:bldP spid="109" grpId="0" animBg="1"/>
      <p:bldP spid="109" grpId="1" animBg="1"/>
      <p:bldP spid="109" grpId="2" animBg="1"/>
      <p:bldP spid="110" grpId="0" animBg="1"/>
      <p:bldP spid="110" grpId="1" animBg="1"/>
      <p:bldP spid="110" grpId="2" animBg="1"/>
      <p:bldP spid="111" grpId="0" animBg="1"/>
      <p:bldP spid="111" grpId="1" animBg="1"/>
      <p:bldP spid="111" grpId="2" animBg="1"/>
      <p:bldP spid="112" grpId="0" animBg="1"/>
      <p:bldP spid="112" grpId="1" animBg="1"/>
      <p:bldP spid="112" grpId="2" animBg="1"/>
      <p:bldP spid="21" grpId="0" animBg="1"/>
      <p:bldP spid="21" grpId="1" animBg="1"/>
      <p:bldP spid="21" grpId="2" animBg="1"/>
      <p:bldP spid="15" grpId="0" animBg="1"/>
      <p:bldP spid="16" grpId="0" animBg="1"/>
      <p:bldGraphic spid="17" grpId="0" uiExpand="1">
        <p:bldSub>
          <a:bldChart bld="category"/>
        </p:bldSub>
      </p:bldGraphic>
      <p:bldGraphic spid="19" grpId="0" uiExpand="1">
        <p:bldSub>
          <a:bldChart bld="category"/>
        </p:bldSub>
      </p:bldGraphic>
      <p:bldP spid="20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725</TotalTime>
  <Words>180</Words>
  <Application>Microsoft Office PowerPoint</Application>
  <PresentationFormat>Widescreen</PresentationFormat>
  <Paragraphs>39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monique.sinkeviciute@gmail.com</dc:creator>
  <cp:lastModifiedBy>Paulina Samulionytė</cp:lastModifiedBy>
  <cp:revision>87</cp:revision>
  <dcterms:created xsi:type="dcterms:W3CDTF">2021-04-08T09:21:09Z</dcterms:created>
  <dcterms:modified xsi:type="dcterms:W3CDTF">2021-10-18T12:06:04Z</dcterms:modified>
</cp:coreProperties>
</file>