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7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lt-LT" dirty="0"/>
              <a:t>Iš viso respondentų</a:t>
            </a:r>
            <a:r>
              <a:rPr lang="en-US" dirty="0"/>
              <a:t>: </a:t>
            </a:r>
            <a:r>
              <a:rPr lang="lt-LT" dirty="0"/>
              <a:t>1050</a:t>
            </a:r>
            <a:endParaRPr lang="en-US" dirty="0"/>
          </a:p>
        </c:rich>
      </c:tx>
      <c:layout>
        <c:manualLayout>
          <c:xMode val="edge"/>
          <c:yMode val="edge"/>
          <c:x val="0.2735702350775171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596-44F9-A8C0-FCC5335FCD22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596-44F9-A8C0-FCC5335FCD22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596-44F9-A8C0-FCC5335FCD22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596-44F9-A8C0-FCC5335FCD22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596-44F9-A8C0-FCC5335FCD22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596-44F9-A8C0-FCC5335FCD22}"/>
              </c:ext>
            </c:extLst>
          </c:dPt>
          <c:dLbls>
            <c:dLbl>
              <c:idx val="3"/>
              <c:layout>
                <c:manualLayout>
                  <c:x val="2.5738300258444143E-2"/>
                  <c:y val="-3.08419511040650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96-44F9-A8C0-FCC5335FCD22}"/>
                </c:ext>
              </c:extLst>
            </c:dLbl>
            <c:dLbl>
              <c:idx val="4"/>
              <c:layout>
                <c:manualLayout>
                  <c:x val="4.0872741845650935E-2"/>
                  <c:y val="-1.52201344802866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96-44F9-A8C0-FCC5335FC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Labai patenkinta (-as)</c:v>
                </c:pt>
                <c:pt idx="1">
                  <c:v>Patenkinta (-as)</c:v>
                </c:pt>
                <c:pt idx="2">
                  <c:v>Neutralus</c:v>
                </c:pt>
                <c:pt idx="3">
                  <c:v>Nepatenkinta (-as)</c:v>
                </c:pt>
                <c:pt idx="4">
                  <c:v>Labai nepatenkinta (-as)</c:v>
                </c:pt>
                <c:pt idx="5">
                  <c:v>Neatsakė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0.72285714285714286</c:v>
                </c:pt>
                <c:pt idx="1">
                  <c:v>0.13714285714285715</c:v>
                </c:pt>
                <c:pt idx="2">
                  <c:v>4.6666666666666669E-2</c:v>
                </c:pt>
                <c:pt idx="3">
                  <c:v>2.5714285714285714E-2</c:v>
                </c:pt>
                <c:pt idx="4">
                  <c:v>3.619047619047619E-2</c:v>
                </c:pt>
                <c:pt idx="5">
                  <c:v>3.1428571428571431E-2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96-44F9-A8C0-FCC5335FC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lt-LT" dirty="0"/>
              <a:t>Iš viso respondentų</a:t>
            </a:r>
            <a:r>
              <a:rPr lang="en-US" dirty="0"/>
              <a:t>: </a:t>
            </a:r>
            <a:r>
              <a:rPr lang="lt-LT" dirty="0"/>
              <a:t>1050</a:t>
            </a:r>
            <a:endParaRPr lang="en-US" dirty="0"/>
          </a:p>
        </c:rich>
      </c:tx>
      <c:layout>
        <c:manualLayout>
          <c:xMode val="edge"/>
          <c:yMode val="edge"/>
          <c:x val="0.2735702350775171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664-4953-BA76-EDD0D7DAF9E2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664-4953-BA76-EDD0D7DAF9E2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664-4953-BA76-EDD0D7DAF9E2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664-4953-BA76-EDD0D7DAF9E2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664-4953-BA76-EDD0D7DAF9E2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664-4953-BA76-EDD0D7DAF9E2}"/>
              </c:ext>
            </c:extLst>
          </c:dPt>
          <c:dLbls>
            <c:dLbl>
              <c:idx val="4"/>
              <c:layout>
                <c:manualLayout>
                  <c:x val="3.40318902188749E-2"/>
                  <c:y val="-7.03700071542846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64-4953-BA76-EDD0D7DAF9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Labai patenkinta (-as)</c:v>
                </c:pt>
                <c:pt idx="1">
                  <c:v>Patenkinta (-as)</c:v>
                </c:pt>
                <c:pt idx="2">
                  <c:v>Neutralus</c:v>
                </c:pt>
                <c:pt idx="3">
                  <c:v>Nepatenkinta (-as)</c:v>
                </c:pt>
                <c:pt idx="4">
                  <c:v>Labai nepatenkinta (-as)</c:v>
                </c:pt>
                <c:pt idx="5">
                  <c:v>Neatsakė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0.72666666666666668</c:v>
                </c:pt>
                <c:pt idx="1">
                  <c:v>0.1219047619047619</c:v>
                </c:pt>
                <c:pt idx="2">
                  <c:v>4.2857142857142858E-2</c:v>
                </c:pt>
                <c:pt idx="3">
                  <c:v>3.1428571428571431E-2</c:v>
                </c:pt>
                <c:pt idx="4">
                  <c:v>4.2857142857142858E-2</c:v>
                </c:pt>
                <c:pt idx="5">
                  <c:v>3.4285714285714287E-2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64-4953-BA76-EDD0D7DAF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lt-LT" dirty="0"/>
              <a:t>Iš viso respondentų</a:t>
            </a:r>
            <a:r>
              <a:rPr lang="en-US" dirty="0"/>
              <a:t>:</a:t>
            </a:r>
            <a:r>
              <a:rPr lang="lt-LT" baseline="0" dirty="0"/>
              <a:t> 32</a:t>
            </a:r>
            <a:endParaRPr lang="en-US" dirty="0"/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0C9-ED4C-BC25-D6FFF2541BD1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0C9-ED4C-BC25-D6FFF2541BD1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0C9-ED4C-BC25-D6FFF2541BD1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0C9-ED4C-BC25-D6FFF2541BD1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0C9-ED4C-BC25-D6FFF2541BD1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0C9-ED4C-BC25-D6FFF2541BD1}"/>
              </c:ext>
            </c:extLst>
          </c:dPt>
          <c:dLbls>
            <c:dLbl>
              <c:idx val="3"/>
              <c:layout>
                <c:manualLayout>
                  <c:x val="-2.5748265278530393E-2"/>
                  <c:y val="-0.14242599368381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C9-ED4C-BC25-D6FFF2541BD1}"/>
                </c:ext>
              </c:extLst>
            </c:dLbl>
            <c:dLbl>
              <c:idx val="4"/>
              <c:layout>
                <c:manualLayout>
                  <c:x val="2.0350186965322807E-2"/>
                  <c:y val="-1.98159572031198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C9-ED4C-BC25-D6FFF2541B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Labai patenkinta (-as)</c:v>
                </c:pt>
                <c:pt idx="1">
                  <c:v>Patenkinta (-as)</c:v>
                </c:pt>
                <c:pt idx="2">
                  <c:v>Neutralus</c:v>
                </c:pt>
                <c:pt idx="3">
                  <c:v>Nepatenkinta (-as)</c:v>
                </c:pt>
                <c:pt idx="4">
                  <c:v>Labai nepatenkinta (-as)</c:v>
                </c:pt>
                <c:pt idx="5">
                  <c:v>Neatsakė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0.28125</c:v>
                </c:pt>
                <c:pt idx="1">
                  <c:v>0.15625</c:v>
                </c:pt>
                <c:pt idx="2">
                  <c:v>0.15625</c:v>
                </c:pt>
                <c:pt idx="3">
                  <c:v>0.21875</c:v>
                </c:pt>
                <c:pt idx="4">
                  <c:v>3.125E-2</c:v>
                </c:pt>
                <c:pt idx="5">
                  <c:v>0.15625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0C9-ED4C-BC25-D6FFF2541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lt-LT" dirty="0"/>
              <a:t>Iš viso respondentų</a:t>
            </a:r>
            <a:r>
              <a:rPr lang="en-US" dirty="0"/>
              <a:t>:</a:t>
            </a:r>
            <a:r>
              <a:rPr lang="lt-LT" baseline="0" dirty="0"/>
              <a:t> 32</a:t>
            </a:r>
            <a:endParaRPr lang="en-US" dirty="0"/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8F9-5149-9118-4E9195D6395A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8F9-5149-9118-4E9195D6395A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8F9-5149-9118-4E9195D6395A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8F9-5149-9118-4E9195D6395A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8F9-5149-9118-4E9195D6395A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8F9-5149-9118-4E9195D6395A}"/>
              </c:ext>
            </c:extLst>
          </c:dPt>
          <c:dLbls>
            <c:dLbl>
              <c:idx val="3"/>
              <c:layout>
                <c:manualLayout>
                  <c:x val="-2.2327839465142361E-2"/>
                  <c:y val="-0.156213461852319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F9-5149-9118-4E9195D6395A}"/>
                </c:ext>
              </c:extLst>
            </c:dLbl>
            <c:dLbl>
              <c:idx val="4"/>
              <c:layout>
                <c:manualLayout>
                  <c:x val="1.6929761151934775E-2"/>
                  <c:y val="-3.3603425371619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F9-5149-9118-4E9195D639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Labai pritariu</c:v>
                </c:pt>
                <c:pt idx="1">
                  <c:v>Pritariu</c:v>
                </c:pt>
                <c:pt idx="2">
                  <c:v>Nei pritariu, nei nepritariu</c:v>
                </c:pt>
                <c:pt idx="3">
                  <c:v>Nepritariu</c:v>
                </c:pt>
                <c:pt idx="4">
                  <c:v>Labai nepritariu</c:v>
                </c:pt>
                <c:pt idx="5">
                  <c:v>Neatsakė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0.28125</c:v>
                </c:pt>
                <c:pt idx="1">
                  <c:v>0.15625</c:v>
                </c:pt>
                <c:pt idx="2">
                  <c:v>0.15625</c:v>
                </c:pt>
                <c:pt idx="3">
                  <c:v>0.1875</c:v>
                </c:pt>
                <c:pt idx="4">
                  <c:v>6.25E-2</c:v>
                </c:pt>
                <c:pt idx="5">
                  <c:v>0.15625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F9-5149-9118-4E9195D63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76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 dirty="0"/>
              <a:t>DROP IMAGE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 dirty="0"/>
              <a:t>DROP IMAGE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 dirty="0"/>
              <a:t>DROP IMAGE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2021-10-11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 dirty="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 dirty="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 dirty="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/>
            </a:p>
          </p:txBody>
        </p:sp>
      </p:grpSp>
      <p:sp>
        <p:nvSpPr>
          <p:cNvPr id="279" name="Shape 279"/>
          <p:cNvSpPr/>
          <p:nvPr/>
        </p:nvSpPr>
        <p:spPr>
          <a:xfrm>
            <a:off x="3535030" y="3110884"/>
            <a:ext cx="8228954" cy="1918795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lt-LT" sz="24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Teisės </a:t>
            </a:r>
            <a:r>
              <a:rPr lang="lt-LT" sz="24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krypties</a:t>
            </a:r>
            <a:endParaRPr lang="en-US" sz="2400" b="1" i="1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lt-LT" sz="24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bakalauro studijų programos </a:t>
            </a:r>
            <a:endParaRPr lang="en-US" sz="2400" b="1" i="1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lt-LT" sz="2400" b="1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egoe UI Semibold"/>
              </a:rPr>
              <a:t>Teisė ir policijos veikla</a:t>
            </a:r>
            <a:endParaRPr lang="en-US" sz="2400" b="1" i="1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Segoe UI Semibold"/>
            </a:endParaRPr>
          </a:p>
          <a:p>
            <a:pPr algn="ctr"/>
            <a:r>
              <a:rPr lang="lt-LT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201</a:t>
            </a:r>
            <a:r>
              <a:rPr lang="en-US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8</a:t>
            </a:r>
            <a:r>
              <a:rPr lang="lt-LT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-20</a:t>
            </a:r>
            <a:r>
              <a:rPr lang="en-US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19</a:t>
            </a:r>
            <a:r>
              <a:rPr lang="lt-LT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 m.</a:t>
            </a:r>
            <a:r>
              <a:rPr lang="en-US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 </a:t>
            </a:r>
            <a:r>
              <a:rPr lang="lt-LT" sz="24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m. </a:t>
            </a:r>
            <a:endParaRPr lang="lt-LT" sz="24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24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student</a:t>
            </a:r>
            <a:r>
              <a:rPr lang="lt-LT" sz="24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ų nuomonės apie studijų kokybę pristatymas </a:t>
            </a:r>
            <a:endParaRPr lang="lt-LT" sz="2400" spc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 panose="020B0503030403020204" pitchFamily="34" charset="0"/>
                <a:ea typeface="Open Sans" panose="020B0606030504020204" pitchFamily="34" charset="0"/>
                <a:cs typeface="Arial" panose="020B0604020202020204" pitchFamily="34" charset="0"/>
                <a:sym typeface="Poppins Medium" charset="0"/>
              </a:rPr>
              <a:t>MYKOLO ROMERIO UNIVERSITETAS</a:t>
            </a:r>
            <a:endParaRPr lang="x-none" altLang="x-none" sz="3600">
              <a:solidFill>
                <a:srgbClr val="000000"/>
              </a:solidFill>
              <a:latin typeface="Myriad Pro" panose="020B0503030403020204" pitchFamily="34" charset="0"/>
              <a:ea typeface="Open Sans" panose="020B0606030504020204" pitchFamily="34" charset="0"/>
              <a:cs typeface="Arial" panose="020B0604020202020204" pitchFamily="34" charset="0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466124"/>
            <a:ext cx="8761173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lt-LT" sz="2000" b="1" dirty="0">
                <a:latin typeface="Myriad Pro" panose="020B0503030403020204" pitchFamily="34" charset="0"/>
                <a:ea typeface="+mn-lt"/>
                <a:cs typeface="Segoe UI Semibold"/>
              </a:rPr>
              <a:t>BENDRAS STUDIJŲ DALYKŲ KOKYBĖS ĮVERTINIMAS 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2018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2019</a:t>
            </a:r>
            <a:r>
              <a:rPr lang="lt-LT" sz="2000" b="1" dirty="0">
                <a:latin typeface="Myriad Pro" panose="020B0503030403020204" pitchFamily="34" charset="0"/>
                <a:ea typeface="+mn-lt"/>
                <a:cs typeface="Segoe UI Semibold"/>
              </a:rPr>
              <a:t> M.</a:t>
            </a:r>
            <a:r>
              <a:rPr lang="en-US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lt-LT" sz="2000" b="1" dirty="0">
                <a:latin typeface="Myriad Pro" panose="020B0503030403020204" pitchFamily="34" charset="0"/>
                <a:ea typeface="+mn-lt"/>
                <a:cs typeface="Segoe UI Semibold"/>
              </a:rPr>
              <a:t>M.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70623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 sz="1600" b="1" dirty="0">
                <a:solidFill>
                  <a:srgbClr val="CF324F"/>
                </a:solidFill>
                <a:latin typeface="Arial"/>
                <a:cs typeface="Arial"/>
              </a:rPr>
              <a:t>85% 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apklausoje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dalyvavusių studentų 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yra </a:t>
            </a:r>
            <a:r>
              <a:rPr lang="lt-LT" sz="1600" b="1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labai patenkinti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 arba </a:t>
            </a:r>
            <a:r>
              <a:rPr lang="lt-LT" sz="1600" b="1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patenkinti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 </a:t>
            </a:r>
            <a:r>
              <a:rPr lang="lt-LT" sz="1600" i="1" dirty="0">
                <a:solidFill>
                  <a:srgbClr val="CF324F"/>
                </a:solidFill>
                <a:latin typeface="Arial"/>
                <a:cs typeface="Arial"/>
              </a:rPr>
              <a:t>teisės 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krypties bakalauro studijų programos </a:t>
            </a:r>
            <a:r>
              <a:rPr lang="lt-LT" sz="1600" i="1" dirty="0">
                <a:solidFill>
                  <a:srgbClr val="CF324F"/>
                </a:solidFill>
                <a:latin typeface="Arial"/>
                <a:cs typeface="Arial"/>
              </a:rPr>
              <a:t>Teisė ir policijos veikla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 studijų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 dalykų kokybe.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F4C64E22-B87A-423E-A504-1F85D769178E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7E9A02F-747A-4A2C-BCD5-135C818F31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607020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427A232D-FE73-43F3-B374-0DB68BB91DDA}"/>
              </a:ext>
            </a:extLst>
          </p:cNvPr>
          <p:cNvSpPr/>
          <p:nvPr/>
        </p:nvSpPr>
        <p:spPr>
          <a:xfrm>
            <a:off x="1516306" y="1731700"/>
            <a:ext cx="3462848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 panose="020B0503030403020204" pitchFamily="34" charset="0"/>
                <a:cs typeface="Segoe UI Semibold" panose="020B0702040204020203" pitchFamily="34" charset="0"/>
              </a:rPr>
              <a:t>PASITENKINIMAS STUDIJŲ DALYKŲ TURINIO (TEMŲ) KOKYBE</a:t>
            </a: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EFC5EFCE-D104-4D77-86B0-0B4FB9494115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000250B0-3603-4D99-B8F9-A485D64E86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965162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069BA990-6CBA-4087-B8D2-5DC9B59C9321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 panose="020B0503030403020204" pitchFamily="34" charset="0"/>
                <a:cs typeface="Segoe UI Semibold"/>
              </a:rPr>
              <a:t>PASITENKINIMAS STUDIJŲ DALYKŲ DĖSTYMO</a:t>
            </a:r>
            <a:r>
              <a:rPr lang="en-US" sz="1200" b="1" dirty="0">
                <a:latin typeface="Myriad Pro" panose="020B0503030403020204" pitchFamily="34" charset="0"/>
                <a:cs typeface="Segoe UI Semibold"/>
              </a:rPr>
              <a:t> KOKYBE</a:t>
            </a:r>
            <a:r>
              <a:rPr lang="lt-LT" sz="1200" b="1" dirty="0">
                <a:latin typeface="Myriad Pro" panose="020B0503030403020204" pitchFamily="34" charset="0"/>
                <a:cs typeface="Segoe UI Semibold"/>
              </a:rPr>
              <a:t> 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9143293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lt-LT" sz="2000" b="1" dirty="0">
                <a:latin typeface="Myriad Pro" panose="020B0503030403020204" pitchFamily="34" charset="0"/>
                <a:ea typeface="+mn-lt"/>
                <a:cs typeface="Segoe UI Semibold"/>
              </a:rPr>
              <a:t>BENDRAS STUDIJŲ PROGRAMOS KOKYBĖS ĮVERTINIMAS 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2018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2019</a:t>
            </a:r>
            <a:r>
              <a:rPr lang="lt-LT" sz="2000" b="1" dirty="0">
                <a:latin typeface="Myriad Pro" panose="020B0503030403020204" pitchFamily="34" charset="0"/>
                <a:ea typeface="+mn-lt"/>
                <a:cs typeface="Segoe UI Semibold"/>
              </a:rPr>
              <a:t> M.</a:t>
            </a:r>
            <a:r>
              <a:rPr lang="en-US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lt-LT" sz="2000" b="1" dirty="0">
                <a:latin typeface="Myriad Pro" panose="020B0503030403020204" pitchFamily="34" charset="0"/>
                <a:ea typeface="+mn-lt"/>
                <a:cs typeface="Segoe UI Semibold"/>
              </a:rPr>
              <a:t>M.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14" name="Rectangle: Rounded Corners 38">
            <a:extLst>
              <a:ext uri="{FF2B5EF4-FFF2-40B4-BE49-F238E27FC236}">
                <a16:creationId xmlns:a16="http://schemas.microsoft.com/office/drawing/2014/main" id="{ECBAB91B-94AB-3C47-8475-60292AA419FA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15" name="Graf 5">
            <a:extLst>
              <a:ext uri="{FF2B5EF4-FFF2-40B4-BE49-F238E27FC236}">
                <a16:creationId xmlns:a16="http://schemas.microsoft.com/office/drawing/2014/main" id="{2F5BC91C-F414-B046-81D2-99C77E6985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700153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6" name="Rectangle 115">
            <a:extLst>
              <a:ext uri="{FF2B5EF4-FFF2-40B4-BE49-F238E27FC236}">
                <a16:creationId xmlns:a16="http://schemas.microsoft.com/office/drawing/2014/main" id="{0DC8E586-7F6E-B841-BDA4-A8E0738065C1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 panose="020B0503030403020204" pitchFamily="34" charset="0"/>
                <a:cs typeface="Segoe UI Semibold"/>
              </a:rPr>
              <a:t>PASITENKINIMAS BENDRA STUDIJŲ PROGRAMOS KOKYBE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59394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 sz="1600" b="1" dirty="0">
                <a:solidFill>
                  <a:srgbClr val="CF324F"/>
                </a:solidFill>
                <a:latin typeface="Arial"/>
                <a:cs typeface="Arial"/>
              </a:rPr>
              <a:t>44% 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apklausoje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dalyvavusių studentų 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yra </a:t>
            </a:r>
            <a:r>
              <a:rPr lang="lt-LT" sz="1600" b="1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labai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 </a:t>
            </a:r>
            <a:r>
              <a:rPr lang="lt-LT" sz="1600" b="1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patenkinti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 arba </a:t>
            </a:r>
            <a:r>
              <a:rPr lang="lt-LT" sz="1600" b="1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patenkinti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 </a:t>
            </a:r>
            <a:r>
              <a:rPr lang="lt-LT" sz="1600" i="1" dirty="0">
                <a:solidFill>
                  <a:srgbClr val="CF324F"/>
                </a:solidFill>
                <a:latin typeface="Arial"/>
                <a:cs typeface="Arial"/>
              </a:rPr>
              <a:t>teisės </a:t>
            </a:r>
            <a:r>
              <a:rPr lang="lt-LT" sz="1600" dirty="0">
                <a:solidFill>
                  <a:srgbClr val="CF324F"/>
                </a:solidFill>
                <a:latin typeface="Arial"/>
                <a:cs typeface="Arial"/>
              </a:rPr>
              <a:t>krypties bakalauro studijų programos </a:t>
            </a:r>
            <a:r>
              <a:rPr lang="lt-LT" sz="1600" i="1" dirty="0">
                <a:solidFill>
                  <a:srgbClr val="CF324F"/>
                </a:solidFill>
                <a:latin typeface="Arial"/>
                <a:cs typeface="Arial"/>
              </a:rPr>
              <a:t>Teisės ir policijos veikla 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+mn-lt"/>
              </a:rPr>
              <a:t>kokybe</a:t>
            </a:r>
            <a:r>
              <a:rPr lang="lt-LT" sz="1600" dirty="0">
                <a:solidFill>
                  <a:srgbClr val="CF324F"/>
                </a:solidFill>
                <a:latin typeface="Arial"/>
                <a:ea typeface="+mn-lt"/>
                <a:cs typeface="Arial"/>
              </a:rPr>
              <a:t>.</a:t>
            </a:r>
            <a:endParaRPr lang="en-US" sz="1600" dirty="0">
              <a:solidFill>
                <a:srgbClr val="CF324F"/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20" name="Rectangle: Rounded Corners 38">
            <a:extLst>
              <a:ext uri="{FF2B5EF4-FFF2-40B4-BE49-F238E27FC236}">
                <a16:creationId xmlns:a16="http://schemas.microsoft.com/office/drawing/2014/main" id="{4CF451DD-33DC-A34C-8286-A2A6EC6403A2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3" name="Graf 5">
            <a:extLst>
              <a:ext uri="{FF2B5EF4-FFF2-40B4-BE49-F238E27FC236}">
                <a16:creationId xmlns:a16="http://schemas.microsoft.com/office/drawing/2014/main" id="{87F85549-BBE1-EC43-93D4-ADD876CA84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278743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1F6A042A-FA50-6546-88FF-AE3FD60D1FD7}"/>
              </a:ext>
            </a:extLst>
          </p:cNvPr>
          <p:cNvSpPr/>
          <p:nvPr/>
        </p:nvSpPr>
        <p:spPr>
          <a:xfrm>
            <a:off x="5575296" y="1730081"/>
            <a:ext cx="346284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 panose="020B0503030403020204" pitchFamily="34" charset="0"/>
                <a:cs typeface="Segoe UI Semibold" panose="020B0702040204020203" pitchFamily="34" charset="0"/>
              </a:rPr>
              <a:t>STUDIJŲ PROGRAMOS ATITIKIMAS STUDENTŲ</a:t>
            </a:r>
            <a:r>
              <a:rPr lang="en-US" sz="1200" b="1" dirty="0">
                <a:latin typeface="Myriad Pro" panose="020B0503030403020204" pitchFamily="34" charset="0"/>
                <a:cs typeface="Segoe UI Semibold" panose="020B0702040204020203" pitchFamily="34" charset="0"/>
              </a:rPr>
              <a:t> L</a:t>
            </a:r>
            <a:r>
              <a:rPr lang="lt-LT" sz="1200" b="1" dirty="0">
                <a:latin typeface="Myriad Pro" panose="020B0503030403020204" pitchFamily="34" charset="0"/>
                <a:cs typeface="Segoe UI Semibold" panose="020B0702040204020203" pitchFamily="34" charset="0"/>
              </a:rPr>
              <a:t>ŪKESČIAMS </a:t>
            </a:r>
          </a:p>
        </p:txBody>
      </p:sp>
    </p:spTree>
    <p:extLst>
      <p:ext uri="{BB962C8B-B14F-4D97-AF65-F5344CB8AC3E}">
        <p14:creationId xmlns:p14="http://schemas.microsoft.com/office/powerpoint/2010/main" val="2692171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8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4" grpId="0" animBg="1"/>
      <p:bldGraphic spid="115" grpId="0" uiExpand="1">
        <p:bldSub>
          <a:bldChart bld="category"/>
        </p:bldSub>
      </p:bldGraphic>
      <p:bldP spid="116" grpId="0"/>
      <p:bldP spid="21" grpId="0" animBg="1"/>
      <p:bldP spid="21" grpId="1" animBg="1"/>
      <p:bldP spid="21" grpId="2" animBg="1"/>
      <p:bldP spid="20" grpId="0" animBg="1"/>
      <p:bldGraphic spid="23" grpId="0" uiExpand="1">
        <p:bldSub>
          <a:bldChart bld="category"/>
        </p:bldSub>
      </p:bldGraphic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152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Light</vt:lpstr>
      <vt:lpstr>Lato Regular</vt:lpstr>
      <vt:lpstr>Myriad Pro</vt:lpstr>
      <vt:lpstr>Montserrat</vt:lpstr>
      <vt:lpstr>Nexa Bold</vt:lpstr>
      <vt:lpstr>Open Sans</vt:lpstr>
      <vt:lpstr>Poppins Medium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Renata Grigienė</cp:lastModifiedBy>
  <cp:revision>93</cp:revision>
  <dcterms:created xsi:type="dcterms:W3CDTF">2021-04-08T09:21:09Z</dcterms:created>
  <dcterms:modified xsi:type="dcterms:W3CDTF">2021-10-11T12:43:15Z</dcterms:modified>
</cp:coreProperties>
</file>